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399" r:id="rId2"/>
    <p:sldId id="384" r:id="rId3"/>
    <p:sldId id="383" r:id="rId4"/>
    <p:sldId id="386" r:id="rId5"/>
    <p:sldId id="400" r:id="rId6"/>
    <p:sldId id="390" r:id="rId7"/>
    <p:sldId id="389" r:id="rId8"/>
    <p:sldId id="380" r:id="rId9"/>
    <p:sldId id="392" r:id="rId10"/>
    <p:sldId id="405" r:id="rId11"/>
    <p:sldId id="393" r:id="rId12"/>
    <p:sldId id="401" r:id="rId13"/>
    <p:sldId id="391" r:id="rId14"/>
    <p:sldId id="381" r:id="rId15"/>
    <p:sldId id="395" r:id="rId16"/>
    <p:sldId id="402" r:id="rId17"/>
    <p:sldId id="403" r:id="rId18"/>
    <p:sldId id="404" r:id="rId19"/>
    <p:sldId id="382" r:id="rId20"/>
    <p:sldId id="385" r:id="rId21"/>
    <p:sldId id="398" r:id="rId22"/>
    <p:sldId id="339" r:id="rId23"/>
    <p:sldId id="406" r:id="rId24"/>
  </p:sldIdLst>
  <p:sldSz cx="9144000" cy="5143500" type="screen16x9"/>
  <p:notesSz cx="6858000" cy="9144000"/>
  <p:embeddedFontLst>
    <p:embeddedFont>
      <p:font typeface="华文楷体" panose="02010600040101010101" pitchFamily="2" charset="-122"/>
      <p:regular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微软雅黑" panose="020B0503020204020204" pitchFamily="34" charset="-122"/>
      <p:regular r:id="rId27"/>
      <p:bold r:id="rId28"/>
    </p:embeddedFont>
    <p:embeddedFont>
      <p:font typeface="微软雅黑 Light" panose="020B0502040204020203" pitchFamily="34" charset="-122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mpact" panose="020B0806030902050204" pitchFamily="34" charset="0"/>
      <p:regular r:id="rId34"/>
    </p:embeddedFont>
  </p:embeddedFontLst>
  <p:custDataLst>
    <p:tags r:id="rId35"/>
  </p:custDataLst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3BFA-9A0A-4C62-B519-1272A70F405C}" v="41" dt="2023-11-30T19:28:39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35" autoAdjust="0"/>
    <p:restoredTop sz="87656"/>
  </p:normalViewPr>
  <p:slideViewPr>
    <p:cSldViewPr snapToGrid="0">
      <p:cViewPr>
        <p:scale>
          <a:sx n="98" d="100"/>
          <a:sy n="98" d="100"/>
        </p:scale>
        <p:origin x="512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-3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宸恺 胡" userId="5971683b891f7412" providerId="LiveId" clId="{A0193BFA-9A0A-4C62-B519-1272A70F405C}"/>
    <pc:docChg chg="modSld sldOrd">
      <pc:chgData name="宸恺 胡" userId="5971683b891f7412" providerId="LiveId" clId="{A0193BFA-9A0A-4C62-B519-1272A70F405C}" dt="2023-11-30T19:28:46.956" v="522" actId="404"/>
      <pc:docMkLst>
        <pc:docMk/>
      </pc:docMkLst>
      <pc:sldChg chg="modSp mod">
        <pc:chgData name="宸恺 胡" userId="5971683b891f7412" providerId="LiveId" clId="{A0193BFA-9A0A-4C62-B519-1272A70F405C}" dt="2023-11-30T19:28:11.208" v="505" actId="20577"/>
        <pc:sldMkLst>
          <pc:docMk/>
          <pc:sldMk cId="0" sldId="380"/>
        </pc:sldMkLst>
        <pc:spChg chg="mod">
          <ac:chgData name="宸恺 胡" userId="5971683b891f7412" providerId="LiveId" clId="{A0193BFA-9A0A-4C62-B519-1272A70F405C}" dt="2023-11-30T19:28:05.768" v="503" actId="1076"/>
          <ac:spMkLst>
            <pc:docMk/>
            <pc:sldMk cId="0" sldId="380"/>
            <ac:spMk id="2" creationId="{25D7FA93-A7C8-E317-AEF0-6266536B6E23}"/>
          </ac:spMkLst>
        </pc:spChg>
        <pc:spChg chg="mod">
          <ac:chgData name="宸恺 胡" userId="5971683b891f7412" providerId="LiveId" clId="{A0193BFA-9A0A-4C62-B519-1272A70F405C}" dt="2023-11-30T19:28:11.208" v="505" actId="20577"/>
          <ac:spMkLst>
            <pc:docMk/>
            <pc:sldMk cId="0" sldId="380"/>
            <ac:spMk id="3" creationId="{04240790-CF75-85F5-B970-8D994FA8156D}"/>
          </ac:spMkLst>
        </pc:spChg>
        <pc:spChg chg="mod">
          <ac:chgData name="宸恺 胡" userId="5971683b891f7412" providerId="LiveId" clId="{A0193BFA-9A0A-4C62-B519-1272A70F405C}" dt="2023-11-30T19:28:05.768" v="503" actId="1076"/>
          <ac:spMkLst>
            <pc:docMk/>
            <pc:sldMk cId="0" sldId="380"/>
            <ac:spMk id="9" creationId="{F1C3BE08-AB2D-69F4-5CDE-50D47EF51A1E}"/>
          </ac:spMkLst>
        </pc:spChg>
        <pc:spChg chg="mod">
          <ac:chgData name="宸恺 胡" userId="5971683b891f7412" providerId="LiveId" clId="{A0193BFA-9A0A-4C62-B519-1272A70F405C}" dt="2023-11-30T19:28:05.768" v="503" actId="1076"/>
          <ac:spMkLst>
            <pc:docMk/>
            <pc:sldMk cId="0" sldId="380"/>
            <ac:spMk id="32771" creationId="{896549C2-24DF-2557-FCD9-9A26B26557F7}"/>
          </ac:spMkLst>
        </pc:spChg>
        <pc:grpChg chg="mod">
          <ac:chgData name="宸恺 胡" userId="5971683b891f7412" providerId="LiveId" clId="{A0193BFA-9A0A-4C62-B519-1272A70F405C}" dt="2023-11-30T19:28:05.768" v="503" actId="1076"/>
          <ac:grpSpMkLst>
            <pc:docMk/>
            <pc:sldMk cId="0" sldId="380"/>
            <ac:grpSpMk id="32772" creationId="{B04930AF-6CCC-2301-8FC8-F8F51A71F593}"/>
          </ac:grpSpMkLst>
        </pc:grpChg>
      </pc:sldChg>
      <pc:sldChg chg="modSp mod ord">
        <pc:chgData name="宸恺 胡" userId="5971683b891f7412" providerId="LiveId" clId="{A0193BFA-9A0A-4C62-B519-1272A70F405C}" dt="2023-11-30T19:27:35.621" v="483"/>
        <pc:sldMkLst>
          <pc:docMk/>
          <pc:sldMk cId="0" sldId="385"/>
        </pc:sldMkLst>
        <pc:spChg chg="mod">
          <ac:chgData name="宸恺 胡" userId="5971683b891f7412" providerId="LiveId" clId="{A0193BFA-9A0A-4C62-B519-1272A70F405C}" dt="2023-11-30T19:24:50.009" v="238" actId="1076"/>
          <ac:spMkLst>
            <pc:docMk/>
            <pc:sldMk cId="0" sldId="385"/>
            <ac:spMk id="18" creationId="{0DC333DE-CD62-19D3-544F-DF202B92DADD}"/>
          </ac:spMkLst>
        </pc:spChg>
        <pc:spChg chg="mod">
          <ac:chgData name="宸恺 胡" userId="5971683b891f7412" providerId="LiveId" clId="{A0193BFA-9A0A-4C62-B519-1272A70F405C}" dt="2023-11-30T19:25:02.894" v="240" actId="1076"/>
          <ac:spMkLst>
            <pc:docMk/>
            <pc:sldMk cId="0" sldId="385"/>
            <ac:spMk id="21" creationId="{02ACFB0C-8DD9-D74E-148F-604881155EB4}"/>
          </ac:spMkLst>
        </pc:spChg>
        <pc:spChg chg="mod">
          <ac:chgData name="宸恺 胡" userId="5971683b891f7412" providerId="LiveId" clId="{A0193BFA-9A0A-4C62-B519-1272A70F405C}" dt="2023-11-30T19:26:43.194" v="478" actId="1076"/>
          <ac:spMkLst>
            <pc:docMk/>
            <pc:sldMk cId="0" sldId="385"/>
            <ac:spMk id="24" creationId="{A4097A26-5657-497B-1647-0997DB7A1444}"/>
          </ac:spMkLst>
        </pc:spChg>
        <pc:spChg chg="mod">
          <ac:chgData name="宸恺 胡" userId="5971683b891f7412" providerId="LiveId" clId="{A0193BFA-9A0A-4C62-B519-1272A70F405C}" dt="2023-11-30T19:24:55.251" v="239" actId="113"/>
          <ac:spMkLst>
            <pc:docMk/>
            <pc:sldMk cId="0" sldId="385"/>
            <ac:spMk id="26" creationId="{34C4E800-AEBA-B892-6BC0-DFA610590C01}"/>
          </ac:spMkLst>
        </pc:spChg>
        <pc:spChg chg="mod">
          <ac:chgData name="宸恺 胡" userId="5971683b891f7412" providerId="LiveId" clId="{A0193BFA-9A0A-4C62-B519-1272A70F405C}" dt="2023-11-30T19:24:50.009" v="238" actId="1076"/>
          <ac:spMkLst>
            <pc:docMk/>
            <pc:sldMk cId="0" sldId="385"/>
            <ac:spMk id="27" creationId="{E2BF1F5E-DAA3-120C-CE2C-FDAC4500E41A}"/>
          </ac:spMkLst>
        </pc:spChg>
        <pc:spChg chg="mod">
          <ac:chgData name="宸恺 胡" userId="5971683b891f7412" providerId="LiveId" clId="{A0193BFA-9A0A-4C62-B519-1272A70F405C}" dt="2023-11-30T19:27:01.180" v="480" actId="113"/>
          <ac:spMkLst>
            <pc:docMk/>
            <pc:sldMk cId="0" sldId="385"/>
            <ac:spMk id="28" creationId="{13069648-025D-90A3-7A5A-1CFCBB9AA016}"/>
          </ac:spMkLst>
        </pc:spChg>
        <pc:spChg chg="mod">
          <ac:chgData name="宸恺 胡" userId="5971683b891f7412" providerId="LiveId" clId="{A0193BFA-9A0A-4C62-B519-1272A70F405C}" dt="2023-11-30T19:25:02.894" v="240" actId="1076"/>
          <ac:spMkLst>
            <pc:docMk/>
            <pc:sldMk cId="0" sldId="385"/>
            <ac:spMk id="29" creationId="{4C9F14DE-0B0A-1510-0627-35DAAF6B6C85}"/>
          </ac:spMkLst>
        </pc:spChg>
        <pc:spChg chg="mod">
          <ac:chgData name="宸恺 胡" userId="5971683b891f7412" providerId="LiveId" clId="{A0193BFA-9A0A-4C62-B519-1272A70F405C}" dt="2023-11-30T19:27:18.708" v="481" actId="113"/>
          <ac:spMkLst>
            <pc:docMk/>
            <pc:sldMk cId="0" sldId="385"/>
            <ac:spMk id="30" creationId="{F5713764-DF74-8F20-3679-D23AA8E1E0CE}"/>
          </ac:spMkLst>
        </pc:spChg>
        <pc:spChg chg="mod">
          <ac:chgData name="宸恺 胡" userId="5971683b891f7412" providerId="LiveId" clId="{A0193BFA-9A0A-4C62-B519-1272A70F405C}" dt="2023-11-30T19:26:43.194" v="478" actId="1076"/>
          <ac:spMkLst>
            <pc:docMk/>
            <pc:sldMk cId="0" sldId="385"/>
            <ac:spMk id="31" creationId="{5B259151-2B99-88DA-076B-F9399C44EEEE}"/>
          </ac:spMkLst>
        </pc:spChg>
        <pc:spChg chg="mod">
          <ac:chgData name="宸恺 胡" userId="5971683b891f7412" providerId="LiveId" clId="{A0193BFA-9A0A-4C62-B519-1272A70F405C}" dt="2023-11-30T19:26:43.194" v="478" actId="1076"/>
          <ac:spMkLst>
            <pc:docMk/>
            <pc:sldMk cId="0" sldId="385"/>
            <ac:spMk id="30743" creationId="{EFAACBAA-E114-F542-7F01-4B39073BD757}"/>
          </ac:spMkLst>
        </pc:spChg>
        <pc:spChg chg="mod">
          <ac:chgData name="宸恺 胡" userId="5971683b891f7412" providerId="LiveId" clId="{A0193BFA-9A0A-4C62-B519-1272A70F405C}" dt="2023-11-30T19:25:02.894" v="240" actId="1076"/>
          <ac:spMkLst>
            <pc:docMk/>
            <pc:sldMk cId="0" sldId="385"/>
            <ac:spMk id="30745" creationId="{8F41AE22-8827-919B-8331-FED097492A24}"/>
          </ac:spMkLst>
        </pc:spChg>
        <pc:spChg chg="mod">
          <ac:chgData name="宸恺 胡" userId="5971683b891f7412" providerId="LiveId" clId="{A0193BFA-9A0A-4C62-B519-1272A70F405C}" dt="2023-11-30T19:24:50.009" v="238" actId="1076"/>
          <ac:spMkLst>
            <pc:docMk/>
            <pc:sldMk cId="0" sldId="385"/>
            <ac:spMk id="30747" creationId="{89BE8953-5CDB-C5AC-9B59-85141C112817}"/>
          </ac:spMkLst>
        </pc:spChg>
        <pc:grpChg chg="mod">
          <ac:chgData name="宸恺 胡" userId="5971683b891f7412" providerId="LiveId" clId="{A0193BFA-9A0A-4C62-B519-1272A70F405C}" dt="2023-11-30T19:24:50.009" v="238" actId="1076"/>
          <ac:grpSpMkLst>
            <pc:docMk/>
            <pc:sldMk cId="0" sldId="385"/>
            <ac:grpSpMk id="30729" creationId="{5583FD56-E684-E8F3-AD1C-FDDFEE33D573}"/>
          </ac:grpSpMkLst>
        </pc:grpChg>
        <pc:grpChg chg="mod">
          <ac:chgData name="宸恺 胡" userId="5971683b891f7412" providerId="LiveId" clId="{A0193BFA-9A0A-4C62-B519-1272A70F405C}" dt="2023-11-30T19:25:02.894" v="240" actId="1076"/>
          <ac:grpSpMkLst>
            <pc:docMk/>
            <pc:sldMk cId="0" sldId="385"/>
            <ac:grpSpMk id="30730" creationId="{BFBCFCF4-D1CE-89EC-CD22-2D88E331A2F5}"/>
          </ac:grpSpMkLst>
        </pc:grpChg>
        <pc:grpChg chg="mod">
          <ac:chgData name="宸恺 胡" userId="5971683b891f7412" providerId="LiveId" clId="{A0193BFA-9A0A-4C62-B519-1272A70F405C}" dt="2023-11-30T19:26:43.194" v="478" actId="1076"/>
          <ac:grpSpMkLst>
            <pc:docMk/>
            <pc:sldMk cId="0" sldId="385"/>
            <ac:grpSpMk id="30731" creationId="{9B892522-F5B8-B98F-D46A-DBA9C46C95F0}"/>
          </ac:grpSpMkLst>
        </pc:grpChg>
        <pc:cxnChg chg="mod">
          <ac:chgData name="宸恺 胡" userId="5971683b891f7412" providerId="LiveId" clId="{A0193BFA-9A0A-4C62-B519-1272A70F405C}" dt="2023-11-30T19:24:50.009" v="238" actId="1076"/>
          <ac:cxnSpMkLst>
            <pc:docMk/>
            <pc:sldMk cId="0" sldId="385"/>
            <ac:cxnSpMk id="14" creationId="{81BBEE8C-E340-77ED-455C-3E0F08E96FC4}"/>
          </ac:cxnSpMkLst>
        </pc:cxnChg>
        <pc:cxnChg chg="mod">
          <ac:chgData name="宸恺 胡" userId="5971683b891f7412" providerId="LiveId" clId="{A0193BFA-9A0A-4C62-B519-1272A70F405C}" dt="2023-11-30T19:25:02.894" v="240" actId="1076"/>
          <ac:cxnSpMkLst>
            <pc:docMk/>
            <pc:sldMk cId="0" sldId="385"/>
            <ac:cxnSpMk id="15" creationId="{426AB082-1F69-3324-32D1-7F10CC6865CF}"/>
          </ac:cxnSpMkLst>
        </pc:cxnChg>
        <pc:cxnChg chg="mod">
          <ac:chgData name="宸恺 胡" userId="5971683b891f7412" providerId="LiveId" clId="{A0193BFA-9A0A-4C62-B519-1272A70F405C}" dt="2023-11-30T19:26:43.194" v="478" actId="1076"/>
          <ac:cxnSpMkLst>
            <pc:docMk/>
            <pc:sldMk cId="0" sldId="385"/>
            <ac:cxnSpMk id="16" creationId="{B1829784-0137-B498-8C76-408670CDD0B3}"/>
          </ac:cxnSpMkLst>
        </pc:cxnChg>
      </pc:sldChg>
      <pc:sldChg chg="modSp mod">
        <pc:chgData name="宸恺 胡" userId="5971683b891f7412" providerId="LiveId" clId="{A0193BFA-9A0A-4C62-B519-1272A70F405C}" dt="2023-11-30T19:22:55.674" v="170" actId="1076"/>
        <pc:sldMkLst>
          <pc:docMk/>
          <pc:sldMk cId="0" sldId="389"/>
        </pc:sldMkLst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2" creationId="{7AF79D47-AC58-10CD-785B-B81A5AE1918F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3" creationId="{2F21D00E-E040-FDA1-4DD1-23AADE54E188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4" creationId="{CB3FD06B-7B5E-716F-1C64-B68CD4BCD0EA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5" creationId="{55C71D3D-04D2-B42A-1EBC-2434C4F7B6B5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6" creationId="{A8C9995C-029B-3460-65C0-8D79A904B2B7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7" creationId="{E4655246-C44B-8B97-934F-6283DF767994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8" creationId="{CEC007FC-4225-5E9F-30DA-9A0E3AEAD010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9" creationId="{893A30C8-4078-3AE1-070E-CE7DDA1E6009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10" creationId="{7F25ECB1-4DC1-471C-7FE3-4936B907DC18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11" creationId="{23BD7DDA-7749-3B95-83A9-E4536E143028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12" creationId="{1C535BDD-83DF-6E6E-3CD4-4AF8BE3325BA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24" creationId="{6744C148-7EC5-369A-E311-238B6C740A5A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32" creationId="{96695F30-6667-ABCA-BBA8-8196F5C0CE42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33" creationId="{32B34FBD-CB7D-3ECB-8898-218CCDE50E1A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28692" creationId="{6A438E04-8285-027D-57DE-250E531A4CAF}"/>
          </ac:spMkLst>
        </pc:spChg>
        <pc:spChg chg="mod">
          <ac:chgData name="宸恺 胡" userId="5971683b891f7412" providerId="LiveId" clId="{A0193BFA-9A0A-4C62-B519-1272A70F405C}" dt="2023-11-30T19:22:45.885" v="168" actId="1038"/>
          <ac:spMkLst>
            <pc:docMk/>
            <pc:sldMk cId="0" sldId="389"/>
            <ac:spMk id="28695" creationId="{DB028428-5025-79AE-1140-B7AF701A7038}"/>
          </ac:spMkLst>
        </pc:spChg>
        <pc:grpChg chg="mod">
          <ac:chgData name="宸恺 胡" userId="5971683b891f7412" providerId="LiveId" clId="{A0193BFA-9A0A-4C62-B519-1272A70F405C}" dt="2023-11-30T19:22:45.885" v="168" actId="1038"/>
          <ac:grpSpMkLst>
            <pc:docMk/>
            <pc:sldMk cId="0" sldId="389"/>
            <ac:grpSpMk id="28675" creationId="{998DE217-3475-FE70-2CB4-37F9DD3CF833}"/>
          </ac:grpSpMkLst>
        </pc:grpChg>
        <pc:grpChg chg="mod">
          <ac:chgData name="宸恺 胡" userId="5971683b891f7412" providerId="LiveId" clId="{A0193BFA-9A0A-4C62-B519-1272A70F405C}" dt="2023-11-30T19:22:45.885" v="168" actId="1038"/>
          <ac:grpSpMkLst>
            <pc:docMk/>
            <pc:sldMk cId="0" sldId="389"/>
            <ac:grpSpMk id="28678" creationId="{3C38BDF2-0FA6-F7AC-A938-BCCAA2E6C9B0}"/>
          </ac:grpSpMkLst>
        </pc:grpChg>
        <pc:grpChg chg="mod">
          <ac:chgData name="宸恺 胡" userId="5971683b891f7412" providerId="LiveId" clId="{A0193BFA-9A0A-4C62-B519-1272A70F405C}" dt="2023-11-30T19:22:45.885" v="168" actId="1038"/>
          <ac:grpSpMkLst>
            <pc:docMk/>
            <pc:sldMk cId="0" sldId="389"/>
            <ac:grpSpMk id="28683" creationId="{850760BD-C2D3-2B53-587E-F498643244A6}"/>
          </ac:grpSpMkLst>
        </pc:grpChg>
        <pc:grpChg chg="mod">
          <ac:chgData name="宸恺 胡" userId="5971683b891f7412" providerId="LiveId" clId="{A0193BFA-9A0A-4C62-B519-1272A70F405C}" dt="2023-11-30T19:22:45.885" v="168" actId="1038"/>
          <ac:grpSpMkLst>
            <pc:docMk/>
            <pc:sldMk cId="0" sldId="389"/>
            <ac:grpSpMk id="28684" creationId="{1ED05BE7-7D89-066F-FEE0-2F9AB52B3833}"/>
          </ac:grpSpMkLst>
        </pc:grpChg>
        <pc:picChg chg="mod">
          <ac:chgData name="宸恺 胡" userId="5971683b891f7412" providerId="LiveId" clId="{A0193BFA-9A0A-4C62-B519-1272A70F405C}" dt="2023-11-30T19:22:55.674" v="170" actId="1076"/>
          <ac:picMkLst>
            <pc:docMk/>
            <pc:sldMk cId="0" sldId="389"/>
            <ac:picMk id="31" creationId="{9FCA912D-E9CD-E93F-3A07-6B225C6FA333}"/>
          </ac:picMkLst>
        </pc:picChg>
      </pc:sldChg>
      <pc:sldChg chg="modSp mod">
        <pc:chgData name="宸恺 胡" userId="5971683b891f7412" providerId="LiveId" clId="{A0193BFA-9A0A-4C62-B519-1272A70F405C}" dt="2023-11-30T19:20:13.206" v="48" actId="20577"/>
        <pc:sldMkLst>
          <pc:docMk/>
          <pc:sldMk cId="0" sldId="390"/>
        </pc:sldMkLst>
        <pc:spChg chg="mod">
          <ac:chgData name="宸恺 胡" userId="5971683b891f7412" providerId="LiveId" clId="{A0193BFA-9A0A-4C62-B519-1272A70F405C}" dt="2023-11-30T19:20:13.206" v="48" actId="20577"/>
          <ac:spMkLst>
            <pc:docMk/>
            <pc:sldMk cId="0" sldId="390"/>
            <ac:spMk id="2" creationId="{D4AE2F33-9CD4-139F-C4FA-13482E20B75B}"/>
          </ac:spMkLst>
        </pc:spChg>
      </pc:sldChg>
      <pc:sldChg chg="modSp mod">
        <pc:chgData name="宸恺 胡" userId="5971683b891f7412" providerId="LiveId" clId="{A0193BFA-9A0A-4C62-B519-1272A70F405C}" dt="2023-11-30T19:28:46.956" v="522" actId="404"/>
        <pc:sldMkLst>
          <pc:docMk/>
          <pc:sldMk cId="0" sldId="392"/>
        </pc:sldMkLst>
        <pc:spChg chg="mod">
          <ac:chgData name="宸恺 胡" userId="5971683b891f7412" providerId="LiveId" clId="{A0193BFA-9A0A-4C62-B519-1272A70F405C}" dt="2023-11-30T19:28:36.282" v="512" actId="14100"/>
          <ac:spMkLst>
            <pc:docMk/>
            <pc:sldMk cId="0" sldId="392"/>
            <ac:spMk id="4" creationId="{527B8517-D893-C654-C45E-F90A8DC9CEA3}"/>
          </ac:spMkLst>
        </pc:spChg>
        <pc:spChg chg="mod">
          <ac:chgData name="宸恺 胡" userId="5971683b891f7412" providerId="LiveId" clId="{A0193BFA-9A0A-4C62-B519-1272A70F405C}" dt="2023-11-30T19:28:42.671" v="514" actId="14100"/>
          <ac:spMkLst>
            <pc:docMk/>
            <pc:sldMk cId="0" sldId="392"/>
            <ac:spMk id="5" creationId="{1A6A62C4-3EC3-3B84-1624-A817069D8F0F}"/>
          </ac:spMkLst>
        </pc:spChg>
        <pc:spChg chg="mod">
          <ac:chgData name="宸恺 胡" userId="5971683b891f7412" providerId="LiveId" clId="{A0193BFA-9A0A-4C62-B519-1272A70F405C}" dt="2023-11-30T19:28:39.153" v="513" actId="1076"/>
          <ac:spMkLst>
            <pc:docMk/>
            <pc:sldMk cId="0" sldId="392"/>
            <ac:spMk id="34824" creationId="{1C1E132B-450A-50BC-AC84-79E20E951D62}"/>
          </ac:spMkLst>
        </pc:spChg>
        <pc:spChg chg="mod">
          <ac:chgData name="宸恺 胡" userId="5971683b891f7412" providerId="LiveId" clId="{A0193BFA-9A0A-4C62-B519-1272A70F405C}" dt="2023-11-30T19:28:46.956" v="522" actId="404"/>
          <ac:spMkLst>
            <pc:docMk/>
            <pc:sldMk cId="0" sldId="392"/>
            <ac:spMk id="34825" creationId="{9CD4B981-36C5-A92E-DAC9-BFA361F1BE7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13:30:14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B0E5B3C-7A27-9C37-59F4-9A52A60EB8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99A60A-1FAD-93AE-CDEB-CA13F9F1C8F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07D6041-4BCF-C640-B802-D1343C690C89}" type="datetimeFigureOut">
              <a:rPr lang="zh-CN" altLang="en-US"/>
              <a:pPr>
                <a:defRPr/>
              </a:pPr>
              <a:t>2023/12/1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97932C61-4A04-197B-F95F-4DFA96277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9AF70426-919B-525D-6DF3-670A7EA04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5B9219-1917-1D3A-CFE7-198C30001C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FA180F-6DC1-6F5D-106D-4EDF2D4A5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ACE1EE7D-2A77-564B-924C-853DEC81267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E97F1CFB-10F2-7078-4A5B-44203FCF88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CF8736FD-F103-D955-6705-260C03A63C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85CE1868-2A3F-DBED-DBF4-00F813FC0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639F7909-2B94-3341-BB38-ACB93DF9D79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6E4D743B-22DF-C0EF-9923-466243FB18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3676E822-FFDF-1A7F-5400-32A328CDCB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关于</a:t>
            </a:r>
            <a:r>
              <a:rPr lang="en-US" altLang="zh-CN"/>
              <a:t>nanite</a:t>
            </a:r>
            <a:r>
              <a:rPr lang="zh-CN" altLang="en-US"/>
              <a:t>： </a:t>
            </a:r>
            <a:r>
              <a:rPr lang="en-US" altLang="zh-CN"/>
              <a:t>https://docs.unrealengine.com/5.0/zh-CN/nanite-virtualized-geometry-in-unreal-engine/</a:t>
            </a:r>
            <a:r>
              <a:rPr lang="zh-CN" altLang="en-US"/>
              <a:t> 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C9B70B06-6DEE-F123-8938-1090D3E94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8AC5DD8-A835-BC40-8939-EF149D2C487C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04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8192DF62-5B89-BDA4-B7D5-7E5D4218F8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87EE2276-74E8-400C-82A4-AA3CDFEA41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453C247-3F66-FF75-4F6D-EEF13DD2A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159AA8A-9806-084A-A621-23707AF90B3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>
            <a:extLst>
              <a:ext uri="{FF2B5EF4-FFF2-40B4-BE49-F238E27FC236}">
                <a16:creationId xmlns:a16="http://schemas.microsoft.com/office/drawing/2014/main" id="{5F0B77F6-562C-4D9D-8605-E464692434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>
            <a:extLst>
              <a:ext uri="{FF2B5EF4-FFF2-40B4-BE49-F238E27FC236}">
                <a16:creationId xmlns:a16="http://schemas.microsoft.com/office/drawing/2014/main" id="{DD30DFFE-44FC-B458-B3CB-C1B2C8FA76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>
            <a:extLst>
              <a:ext uri="{FF2B5EF4-FFF2-40B4-BE49-F238E27FC236}">
                <a16:creationId xmlns:a16="http://schemas.microsoft.com/office/drawing/2014/main" id="{9FE2AF46-53C3-FCCE-C4A6-7DA1F193D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8C956B5F-DFF9-2540-893D-ADFB6B25BEF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70884DB6-E8F3-5154-870A-3E2F13B522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530E071F-7004-215E-B746-5B8BD885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6526196D-A124-94A5-C71E-48F95324A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944125E-CA0D-674F-9D9A-9E8E2733BE4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70884DB6-E8F3-5154-870A-3E2F13B522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530E071F-7004-215E-B746-5B8BD885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6526196D-A124-94A5-C71E-48F95324A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944125E-CA0D-674F-9D9A-9E8E2733BE4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742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70884DB6-E8F3-5154-870A-3E2F13B522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530E071F-7004-215E-B746-5B8BD885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6526196D-A124-94A5-C71E-48F95324A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944125E-CA0D-674F-9D9A-9E8E2733BE4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1085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70884DB6-E8F3-5154-870A-3E2F13B522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530E071F-7004-215E-B746-5B8BD885FC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6526196D-A124-94A5-C71E-48F95324A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944125E-CA0D-674F-9D9A-9E8E2733BE4A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468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96A26EAE-B3AB-0344-9F1D-6D831F05F6B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>
            <a:extLst>
              <a:ext uri="{FF2B5EF4-FFF2-40B4-BE49-F238E27FC236}">
                <a16:creationId xmlns:a16="http://schemas.microsoft.com/office/drawing/2014/main" id="{BE780D42-57F4-FCE9-3872-D1CF25B365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>
            <a:extLst>
              <a:ext uri="{FF2B5EF4-FFF2-40B4-BE49-F238E27FC236}">
                <a16:creationId xmlns:a16="http://schemas.microsoft.com/office/drawing/2014/main" id="{31D6FD83-722B-CA68-2877-827B49359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7852EBD5-14FD-D24B-90B0-E9C12EA4449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D4FC50AE-B069-98BC-348D-9CDB4DC86B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4C537EAE-CD3C-2198-91F2-2BAB46E468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F5025F35-F4A3-6289-2EFD-06DDFF15E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B3EFBD8-3AC0-CF47-B46D-1138CA65E14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unreal</a:t>
            </a:r>
            <a:r>
              <a:rPr kumimoji="1" lang="zh-CN" altLang="en-US"/>
              <a:t>开发应该不难，重光照昨天讲过一个基本的方法：第一，去阴影，如果有去的不好的地方，可以手工把取得不好的地方手工做一个</a:t>
            </a:r>
            <a:r>
              <a:rPr kumimoji="1" lang="en-US" altLang="zh-CN"/>
              <a:t>inpainting</a:t>
            </a:r>
            <a:r>
              <a:rPr kumimoji="1" lang="zh-CN" altLang="en-US"/>
              <a:t>，第二：如果是原始图片，不是纹理，就根据几何在各个图片里去对应像素的</a:t>
            </a:r>
            <a:r>
              <a:rPr kumimoji="1" lang="en-US" altLang="zh-CN"/>
              <a:t>median</a:t>
            </a:r>
            <a:r>
              <a:rPr kumimoji="1" lang="zh-CN" altLang="en-US"/>
              <a:t>值，或者把太亮和太暗颜色去掉，用剩下的取平均值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这样算出来的像素颜色可以作为</a:t>
            </a:r>
            <a:r>
              <a:rPr kumimoji="1" lang="en-US" altLang="zh-CN"/>
              <a:t>albedo</a:t>
            </a:r>
            <a:r>
              <a:rPr kumimoji="1" lang="zh-CN" altLang="en-US"/>
              <a:t>，在光照计算里用；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室外场景的重光照有</a:t>
            </a:r>
            <a:r>
              <a:rPr kumimoji="1" lang="en-US" altLang="zh-CN"/>
              <a:t>albedo</a:t>
            </a:r>
            <a:r>
              <a:rPr kumimoji="1" lang="zh-CN" altLang="en-US"/>
              <a:t>就够了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在</a:t>
            </a:r>
            <a:r>
              <a:rPr kumimoji="1" lang="en-US" altLang="zh-CN"/>
              <a:t>unreal</a:t>
            </a:r>
            <a:r>
              <a:rPr kumimoji="1" lang="zh-CN" altLang="en-US"/>
              <a:t>里面可以做一个</a:t>
            </a:r>
            <a:r>
              <a:rPr kumimoji="1" lang="en-US" altLang="zh-CN"/>
              <a:t>shading graph</a:t>
            </a:r>
            <a:r>
              <a:rPr kumimoji="1" lang="zh-CN" altLang="en-US"/>
              <a:t>来处理；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EE7D-2A77-564B-924C-853DEC812671}" type="slidenum">
              <a:rPr lang="zh-CN" altLang="en-US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03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1BFD8D79-D4CB-978C-973B-E9FE3E68E8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53E76802-DB35-8B19-B2FF-F6B73B808D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E63A91A0-27D7-842D-B9F6-03ED60F69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7E2467C-538A-AC4D-ACC5-8151096510F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26355635-8FCF-0567-C933-4D15037623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8B1FE6FC-D09D-BA46-2966-A837B86CFF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79A11BB0-4CCF-D5D3-A5ED-77F808A25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31F4EF3D-157B-9B42-BBDD-19B024BD2A3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unreal</a:t>
            </a:r>
            <a:r>
              <a:rPr kumimoji="1" lang="zh-CN" altLang="en-US"/>
              <a:t>开发应该不难，重光照昨天讲过一个基本的方法：第一，去阴影，如果有去的不好的地方，可以手工把取得不好的地方手工做一个</a:t>
            </a:r>
            <a:r>
              <a:rPr kumimoji="1" lang="en-US" altLang="zh-CN"/>
              <a:t>inpainting</a:t>
            </a:r>
            <a:r>
              <a:rPr kumimoji="1" lang="zh-CN" altLang="en-US"/>
              <a:t>，第二：如果是原始图片，不是纹理，就根据几何在各个图片里去对应像素的</a:t>
            </a:r>
            <a:r>
              <a:rPr kumimoji="1" lang="en-US" altLang="zh-CN"/>
              <a:t>median</a:t>
            </a:r>
            <a:r>
              <a:rPr kumimoji="1" lang="zh-CN" altLang="en-US"/>
              <a:t>值，或者把太亮和太暗颜色去掉，用剩下的取平均值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这样算出来的像素颜色可以作为</a:t>
            </a:r>
            <a:r>
              <a:rPr kumimoji="1" lang="en-US" altLang="zh-CN"/>
              <a:t>albedo</a:t>
            </a:r>
            <a:r>
              <a:rPr kumimoji="1" lang="zh-CN" altLang="en-US"/>
              <a:t>，在光照计算里用；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室外场景的重光照有</a:t>
            </a:r>
            <a:r>
              <a:rPr kumimoji="1" lang="en-US" altLang="zh-CN"/>
              <a:t>albedo</a:t>
            </a:r>
            <a:r>
              <a:rPr kumimoji="1" lang="zh-CN" altLang="en-US"/>
              <a:t>就够了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在</a:t>
            </a:r>
            <a:r>
              <a:rPr kumimoji="1" lang="en-US" altLang="zh-CN"/>
              <a:t>unreal</a:t>
            </a:r>
            <a:r>
              <a:rPr kumimoji="1" lang="zh-CN" altLang="en-US"/>
              <a:t>里面可以做一个</a:t>
            </a:r>
            <a:r>
              <a:rPr kumimoji="1" lang="en-US" altLang="zh-CN"/>
              <a:t>shading graph</a:t>
            </a:r>
            <a:r>
              <a:rPr kumimoji="1" lang="zh-CN" altLang="en-US"/>
              <a:t>来处理；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E1EE7D-2A77-564B-924C-853DEC812671}" type="slidenum">
              <a:rPr lang="zh-CN" altLang="en-US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23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1BFD8D79-D4CB-978C-973B-E9FE3E68E8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53E76802-DB35-8B19-B2FF-F6B73B808D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E63A91A0-27D7-842D-B9F6-03ED60F69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7E2467C-538A-AC4D-ACC5-8151096510F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04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EA0F0629-C9F8-C566-83B2-4EACBB8FCC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4666A418-0FED-7D5D-CBD9-A6A6A6134A5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582C3DFA-FC36-8F78-D396-838264B16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6FF2A1F3-24A9-B448-80FA-600FF274C8F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0D3454CE-2086-A807-0A20-9F7C1B401A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889F2AB1-60DA-4D3D-2958-B2B8B0CB57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65A0943A-D618-89D8-FE99-884215B6A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73DC5236-E1CE-F145-A0D6-0660913BD758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925506E3-C0CA-9854-0798-4EF75B7DFE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8BCBC739-5405-52F1-6390-28B8AC8313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4ECDBE5D-6C98-12BF-D82B-120871328A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509D153D-AA83-AF42-AD46-441BE98A9E5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C57F8065-79FF-6C59-87B7-34D47F321A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EB89F3EB-136D-15ED-0DEB-10EAE91C2B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重光照昨天讲过一个基本的方法：第一，去阴影，如果有去的不好的地方，可以手工把取得不好的地方手工做一个</a:t>
            </a:r>
            <a:r>
              <a:rPr lang="en-US" altLang="zh-CN"/>
              <a:t>inpainting</a:t>
            </a:r>
            <a:r>
              <a:rPr lang="zh-CN" altLang="en-US"/>
              <a:t>，第二：如果是原始图片，不是纹理，就根据几何在各个图片里去对应像素的</a:t>
            </a:r>
            <a:r>
              <a:rPr lang="en-US" altLang="zh-CN"/>
              <a:t>median</a:t>
            </a:r>
            <a:r>
              <a:rPr lang="zh-CN" altLang="en-US"/>
              <a:t>值，或者把太亮和太暗颜色去掉，用剩下的去平均值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 sz="900" b="0" i="0" u="none" strike="noStrike" dirty="0">
                <a:solidFill>
                  <a:srgbClr val="374151"/>
                </a:solidFill>
                <a:effectLst/>
                <a:latin typeface="Söhne"/>
              </a:rPr>
              <a:t>反射率图表示物体的真实颜色和纹理，不受光照条件的影响；光照图则描述了图像中光照的分布，包括阴影和高光等。</a:t>
            </a:r>
            <a:endParaRPr lang="en-US" altLang="zh-CN" sz="900" b="0" i="0" u="none" strike="noStrike">
              <a:solidFill>
                <a:srgbClr val="374151"/>
              </a:solidFill>
              <a:effectLst/>
              <a:latin typeface="Söhne"/>
            </a:endParaRPr>
          </a:p>
          <a:p>
            <a:pPr eaLnBrk="1" hangingPunct="1">
              <a:spcBef>
                <a:spcPct val="0"/>
              </a:spcBef>
            </a:pPr>
            <a:endParaRPr lang="en-US" altLang="zh-CN" sz="900" b="0" i="0" u="none" strike="noStrike">
              <a:solidFill>
                <a:srgbClr val="374151"/>
              </a:solidFill>
              <a:effectLst/>
              <a:latin typeface="Söhne"/>
            </a:endParaRP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01B2E16B-98D3-389E-BFA7-823B8C484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872047A6-6C6E-B644-8229-E906B0C5D61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>
            <a:extLst>
              <a:ext uri="{FF2B5EF4-FFF2-40B4-BE49-F238E27FC236}">
                <a16:creationId xmlns:a16="http://schemas.microsoft.com/office/drawing/2014/main" id="{C57F8065-79FF-6C59-87B7-34D47F321A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>
            <a:extLst>
              <a:ext uri="{FF2B5EF4-FFF2-40B4-BE49-F238E27FC236}">
                <a16:creationId xmlns:a16="http://schemas.microsoft.com/office/drawing/2014/main" id="{EB89F3EB-136D-15ED-0DEB-10EAE91C2B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重光照昨天讲过一个基本的方法：第一，去阴影，如果有去的不好的地方，可以手工把取得不好的地方手工做一个</a:t>
            </a:r>
            <a:r>
              <a:rPr lang="en-US" altLang="zh-CN"/>
              <a:t>inpainting</a:t>
            </a:r>
            <a:r>
              <a:rPr lang="zh-CN" altLang="en-US"/>
              <a:t>，第二：如果是原始图片，不是纹理，就根据几何在各个图片里去对应像素的</a:t>
            </a:r>
            <a:r>
              <a:rPr lang="en-US" altLang="zh-CN"/>
              <a:t>median</a:t>
            </a:r>
            <a:r>
              <a:rPr lang="zh-CN" altLang="en-US"/>
              <a:t>值，或者把太亮和太暗颜色去掉，用剩下的去平均值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 sz="900" b="0" i="0" u="none" strike="noStrike" dirty="0">
                <a:solidFill>
                  <a:srgbClr val="374151"/>
                </a:solidFill>
                <a:effectLst/>
                <a:latin typeface="Söhne"/>
              </a:rPr>
              <a:t>反射率图表示物体的真实颜色和纹理，不受光照条件的影响；光照图则描述了图像中光照的分布，包括阴影和高光等。</a:t>
            </a:r>
            <a:endParaRPr lang="en-US" altLang="zh-CN" sz="900" b="0" i="0" u="none" strike="noStrike">
              <a:solidFill>
                <a:srgbClr val="374151"/>
              </a:solidFill>
              <a:effectLst/>
              <a:latin typeface="Söhne"/>
            </a:endParaRPr>
          </a:p>
          <a:p>
            <a:pPr eaLnBrk="1" hangingPunct="1">
              <a:spcBef>
                <a:spcPct val="0"/>
              </a:spcBef>
            </a:pPr>
            <a:endParaRPr lang="en-US" altLang="zh-CN" sz="900" b="0" i="0" u="none" strike="noStrike">
              <a:solidFill>
                <a:srgbClr val="374151"/>
              </a:solidFill>
              <a:effectLst/>
              <a:latin typeface="Söhne"/>
            </a:endParaRPr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>
            <a:extLst>
              <a:ext uri="{FF2B5EF4-FFF2-40B4-BE49-F238E27FC236}">
                <a16:creationId xmlns:a16="http://schemas.microsoft.com/office/drawing/2014/main" id="{01B2E16B-98D3-389E-BFA7-823B8C484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872047A6-6C6E-B644-8229-E906B0C5D612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2662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6E4D743B-22DF-C0EF-9923-466243FB18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3676E822-FFDF-1A7F-5400-32A328CDCBA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C9B70B06-6DEE-F123-8938-1090D3E94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8AC5DD8-A835-BC40-8939-EF149D2C487C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slide" Target="../slides/slide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slide" Target="../slides/slide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slide" Target="../slides/slide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slide" Target="../slides/slide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slide" Target="../slides/slide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E57DC-B922-B8EF-38B0-B5D676C1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9B429-0896-6147-B847-42906FEF032E}" type="datetimeFigureOut">
              <a:rPr lang="zh-CN" altLang="en-US"/>
              <a:pPr>
                <a:defRPr/>
              </a:pPr>
              <a:t>2023/12/1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59E01-E615-B967-6EE3-710DF8C9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A1E65-0B2C-8A56-F352-B28356BD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75676C-68F5-434F-AEFC-A81B3F27B04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51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72A969-E9F1-DA15-67AF-931F6A38209F}"/>
              </a:ext>
            </a:extLst>
          </p:cNvPr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70091D-5E44-5673-E34F-3CB1A13E59A0}"/>
              </a:ext>
            </a:extLst>
          </p:cNvPr>
          <p:cNvSpPr/>
          <p:nvPr userDrawn="1"/>
        </p:nvSpPr>
        <p:spPr>
          <a:xfrm>
            <a:off x="1920875" y="-1588"/>
            <a:ext cx="1412875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5BB54B76-4A04-2656-0E5A-AFB3DF8074E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0193023F-290D-4E7E-8C76-091443318938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8D2867A6-693F-0E09-961D-C60D5DB1C4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DA1D24B5-6EF0-2974-2B61-74E9D85432A4}"/>
              </a:ext>
            </a:extLst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8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F0E470C2-3968-1DA5-4C21-32E31B8B107E}"/>
              </a:ext>
            </a:extLst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9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23EBFEA7-CD61-38ED-951C-0040D5BA84A3}"/>
              </a:ext>
            </a:extLst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9811BFD5-AA42-C560-FBE8-6C369D2DD898}"/>
              </a:ext>
            </a:extLst>
          </p:cNvPr>
          <p:cNvSpPr txBox="1"/>
          <p:nvPr userDrawn="1"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3C5287C7-296C-2003-8C72-ADF4C5170290}"/>
              </a:ext>
            </a:extLst>
          </p:cNvPr>
          <p:cNvSpPr txBox="1"/>
          <p:nvPr userDrawn="1"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9E43947B-2BD0-9CC7-C563-71B48CBBE08F}"/>
              </a:ext>
            </a:extLst>
          </p:cNvPr>
          <p:cNvCxnSpPr/>
          <p:nvPr userDrawn="1"/>
        </p:nvCxnSpPr>
        <p:spPr>
          <a:xfrm>
            <a:off x="45974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3952AD15-97C1-4412-9AF5-29D056B78817}"/>
              </a:ext>
            </a:extLst>
          </p:cNvPr>
          <p:cNvCxnSpPr/>
          <p:nvPr userDrawn="1"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D9075BC7-BAD5-45FB-8193-EE02E56FEC93}"/>
              </a:ext>
            </a:extLst>
          </p:cNvPr>
          <p:cNvCxnSpPr/>
          <p:nvPr userDrawn="1"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9">
            <a:extLst>
              <a:ext uri="{FF2B5EF4-FFF2-40B4-BE49-F238E27FC236}">
                <a16:creationId xmlns:a16="http://schemas.microsoft.com/office/drawing/2014/main" id="{B2155329-A611-FE54-8B9A-D045635CD99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621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5BC209C-A409-0F57-B368-3E2CCD22F282}"/>
              </a:ext>
            </a:extLst>
          </p:cNvPr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890603-F83A-6663-B38D-0A2E27B15134}"/>
              </a:ext>
            </a:extLst>
          </p:cNvPr>
          <p:cNvSpPr/>
          <p:nvPr userDrawn="1"/>
        </p:nvSpPr>
        <p:spPr>
          <a:xfrm>
            <a:off x="3333750" y="-1588"/>
            <a:ext cx="1263650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E7F7DBB5-760C-F20F-B4D8-F31BDD3A40C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F605976D-B1CF-7A5B-2D4E-16E67D7291A5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07661428-26A8-D8C2-A381-822CEBEF4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B3B8EFE5-596C-E8C0-8D97-17B94FACD72C}"/>
              </a:ext>
            </a:extLst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8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B03DD023-9C58-E437-9F88-4B1D68DFA3F7}"/>
              </a:ext>
            </a:extLst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9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065FB6E9-8EEA-89F9-8B33-6CDF5AC74D44}"/>
              </a:ext>
            </a:extLst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1289A93A-0505-2EE8-B34B-EF77FF740916}"/>
              </a:ext>
            </a:extLst>
          </p:cNvPr>
          <p:cNvSpPr txBox="1"/>
          <p:nvPr userDrawn="1"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80348BCE-147F-9255-BD10-CD9C74C718C9}"/>
              </a:ext>
            </a:extLst>
          </p:cNvPr>
          <p:cNvSpPr txBox="1"/>
          <p:nvPr userDrawn="1"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C29F6ADA-7AFC-117B-509E-659251700094}"/>
              </a:ext>
            </a:extLst>
          </p:cNvPr>
          <p:cNvCxnSpPr/>
          <p:nvPr userDrawn="1"/>
        </p:nvCxnSpPr>
        <p:spPr>
          <a:xfrm>
            <a:off x="619442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C774B560-C3B2-14A1-B023-CBBD57DA3BF9}"/>
              </a:ext>
            </a:extLst>
          </p:cNvPr>
          <p:cNvCxnSpPr/>
          <p:nvPr userDrawn="1"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8">
            <a:extLst>
              <a:ext uri="{FF2B5EF4-FFF2-40B4-BE49-F238E27FC236}">
                <a16:creationId xmlns:a16="http://schemas.microsoft.com/office/drawing/2014/main" id="{522A7D38-B343-251B-38C7-79F59686E3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9">
            <a:extLst>
              <a:ext uri="{FF2B5EF4-FFF2-40B4-BE49-F238E27FC236}">
                <a16:creationId xmlns:a16="http://schemas.microsoft.com/office/drawing/2014/main" id="{59C7043D-3FAE-1706-C5BE-FE1289686B26}"/>
              </a:ext>
            </a:extLst>
          </p:cNvPr>
          <p:cNvCxnSpPr/>
          <p:nvPr userDrawn="1"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2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46F9E8-CE64-D132-B8F6-7CD060A9DE57}"/>
              </a:ext>
            </a:extLst>
          </p:cNvPr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950212-7F4A-201F-9DC0-EEE3A890F765}"/>
              </a:ext>
            </a:extLst>
          </p:cNvPr>
          <p:cNvSpPr/>
          <p:nvPr userDrawn="1"/>
        </p:nvSpPr>
        <p:spPr>
          <a:xfrm>
            <a:off x="4629150" y="6350"/>
            <a:ext cx="1573213" cy="5207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50939FCC-E6F7-7023-BBA3-3AC594C7B2E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B52CF1E5-657D-B91F-DEBA-20DB21B1B484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CF6D0017-D5C6-13E6-4643-B2595CAE2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81111425-757F-B6E5-9C0B-6B28E4B7E1A7}"/>
              </a:ext>
            </a:extLst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8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D79DF808-2A7B-0D9E-F5AE-001450A122C0}"/>
              </a:ext>
            </a:extLst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9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D62AB677-ADCE-B4BF-97DE-2F5770F88865}"/>
              </a:ext>
            </a:extLst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F681BB7C-05FC-4A3D-5373-B4D23793B3CE}"/>
              </a:ext>
            </a:extLst>
          </p:cNvPr>
          <p:cNvSpPr txBox="1"/>
          <p:nvPr userDrawn="1"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12B5043C-57BF-82D3-FF44-284D2E3B436D}"/>
              </a:ext>
            </a:extLst>
          </p:cNvPr>
          <p:cNvSpPr txBox="1"/>
          <p:nvPr userDrawn="1"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95C2A177-C70B-5A74-BD19-E82D15D23040}"/>
              </a:ext>
            </a:extLst>
          </p:cNvPr>
          <p:cNvCxnSpPr/>
          <p:nvPr userDrawn="1"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7">
            <a:extLst>
              <a:ext uri="{FF2B5EF4-FFF2-40B4-BE49-F238E27FC236}">
                <a16:creationId xmlns:a16="http://schemas.microsoft.com/office/drawing/2014/main" id="{B5E8FA5E-F759-6181-6D7E-C76A5A003DF2}"/>
              </a:ext>
            </a:extLst>
          </p:cNvPr>
          <p:cNvCxnSpPr/>
          <p:nvPr userDrawn="1"/>
        </p:nvCxnSpPr>
        <p:spPr>
          <a:xfrm>
            <a:off x="7724775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8">
            <a:extLst>
              <a:ext uri="{FF2B5EF4-FFF2-40B4-BE49-F238E27FC236}">
                <a16:creationId xmlns:a16="http://schemas.microsoft.com/office/drawing/2014/main" id="{3EECD1C1-0B52-3286-B642-3F4635BEDB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9">
            <a:extLst>
              <a:ext uri="{FF2B5EF4-FFF2-40B4-BE49-F238E27FC236}">
                <a16:creationId xmlns:a16="http://schemas.microsoft.com/office/drawing/2014/main" id="{F8A9D58C-97A6-1314-71D0-789D4CE0C0A2}"/>
              </a:ext>
            </a:extLst>
          </p:cNvPr>
          <p:cNvCxnSpPr/>
          <p:nvPr userDrawn="1"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276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65D3E03-6CB9-DFAB-4640-7E640A79683C}"/>
              </a:ext>
            </a:extLst>
          </p:cNvPr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071C772-40C1-4ECF-8214-95D960595108}"/>
              </a:ext>
            </a:extLst>
          </p:cNvPr>
          <p:cNvSpPr/>
          <p:nvPr userDrawn="1"/>
        </p:nvSpPr>
        <p:spPr>
          <a:xfrm>
            <a:off x="6194425" y="7938"/>
            <a:ext cx="1547813" cy="5191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84AFB142-8FEF-2668-D4C6-CB3CFD6213B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88BE3B0F-1696-22A0-5C37-952F66B31145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4F3150AC-B909-A46F-7AA3-C7ECEF88F7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AB2BD70E-A267-D025-5681-AB196378019A}"/>
              </a:ext>
            </a:extLst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8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9FEF60A6-7895-B1A9-232F-E58430D26F19}"/>
              </a:ext>
            </a:extLst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9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D1A0CD29-EFDA-4A61-E73F-A9808FBE471F}"/>
              </a:ext>
            </a:extLst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86B591C5-4D30-407F-74A0-228F27949FE1}"/>
              </a:ext>
            </a:extLst>
          </p:cNvPr>
          <p:cNvSpPr txBox="1"/>
          <p:nvPr userDrawn="1"/>
        </p:nvSpPr>
        <p:spPr>
          <a:xfrm>
            <a:off x="6213475" y="141288"/>
            <a:ext cx="1528763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632AB5FF-1649-FDC2-DB00-174ED6656B61}"/>
              </a:ext>
            </a:extLst>
          </p:cNvPr>
          <p:cNvSpPr txBox="1"/>
          <p:nvPr userDrawn="1"/>
        </p:nvSpPr>
        <p:spPr>
          <a:xfrm>
            <a:off x="7742238" y="149225"/>
            <a:ext cx="14017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14F586E3-F547-1CA4-6554-685E3184503D}"/>
              </a:ext>
            </a:extLst>
          </p:cNvPr>
          <p:cNvCxnSpPr/>
          <p:nvPr userDrawn="1"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7">
            <a:extLst>
              <a:ext uri="{FF2B5EF4-FFF2-40B4-BE49-F238E27FC236}">
                <a16:creationId xmlns:a16="http://schemas.microsoft.com/office/drawing/2014/main" id="{FA716110-87F5-A15E-26FF-F189DB2492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304C6B48-AF5A-CCD4-24C9-E4C906AB4E6B}"/>
              </a:ext>
            </a:extLst>
          </p:cNvPr>
          <p:cNvCxnSpPr/>
          <p:nvPr userDrawn="1"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9">
            <a:extLst>
              <a:ext uri="{FF2B5EF4-FFF2-40B4-BE49-F238E27FC236}">
                <a16:creationId xmlns:a16="http://schemas.microsoft.com/office/drawing/2014/main" id="{620A7F90-B30E-075D-B332-0B9BFD39C755}"/>
              </a:ext>
            </a:extLst>
          </p:cNvPr>
          <p:cNvCxnSpPr/>
          <p:nvPr userDrawn="1"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249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4124489-DB67-04CB-D2C3-4C6F3B5D6284}"/>
              </a:ext>
            </a:extLst>
          </p:cNvPr>
          <p:cNvSpPr/>
          <p:nvPr userDrawn="1"/>
        </p:nvSpPr>
        <p:spPr>
          <a:xfrm>
            <a:off x="0" y="0"/>
            <a:ext cx="9144000" cy="5191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3FE2BB-6B87-B778-3CA5-82B185E0DDB8}"/>
              </a:ext>
            </a:extLst>
          </p:cNvPr>
          <p:cNvSpPr/>
          <p:nvPr userDrawn="1"/>
        </p:nvSpPr>
        <p:spPr>
          <a:xfrm>
            <a:off x="7769225" y="-4763"/>
            <a:ext cx="1374775" cy="5207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4" name="组合 8">
            <a:extLst>
              <a:ext uri="{FF2B5EF4-FFF2-40B4-BE49-F238E27FC236}">
                <a16:creationId xmlns:a16="http://schemas.microsoft.com/office/drawing/2014/main" id="{6E9DD2FA-4905-E84C-FF16-5A63D22B35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BBAC43F7-3575-55B9-B080-FD49C51717BD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6CA58C4E-4575-6F75-B352-AA56150FBD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TextBox 16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BE398F4E-267C-BC5F-CE69-92F64054D237}"/>
              </a:ext>
            </a:extLst>
          </p:cNvPr>
          <p:cNvSpPr txBox="1"/>
          <p:nvPr userDrawn="1"/>
        </p:nvSpPr>
        <p:spPr>
          <a:xfrm>
            <a:off x="1979613" y="141288"/>
            <a:ext cx="1252537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8" name="TextBox 17">
            <a:hlinkClick r:id="" action="ppaction://hlinkshowjump?jump=nextslide" highlightClick="1"/>
            <a:hlinkHover r:id="rId3" action="ppaction://hlinksldjump" highlightClick="1"/>
            <a:extLst>
              <a:ext uri="{FF2B5EF4-FFF2-40B4-BE49-F238E27FC236}">
                <a16:creationId xmlns:a16="http://schemas.microsoft.com/office/drawing/2014/main" id="{49836234-342D-6CEB-6836-FB256DFCF4F9}"/>
              </a:ext>
            </a:extLst>
          </p:cNvPr>
          <p:cNvSpPr txBox="1"/>
          <p:nvPr userDrawn="1"/>
        </p:nvSpPr>
        <p:spPr>
          <a:xfrm>
            <a:off x="3333750" y="141288"/>
            <a:ext cx="127952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论文综述</a:t>
            </a:r>
          </a:p>
        </p:txBody>
      </p:sp>
      <p:sp>
        <p:nvSpPr>
          <p:cNvPr id="9" name="TextBox 18">
            <a:hlinkClick r:id="" action="ppaction://noaction" highlightClick="1"/>
            <a:hlinkHover r:id="rId4" action="ppaction://hlinksldjump" highlightClick="1"/>
            <a:extLst>
              <a:ext uri="{FF2B5EF4-FFF2-40B4-BE49-F238E27FC236}">
                <a16:creationId xmlns:a16="http://schemas.microsoft.com/office/drawing/2014/main" id="{3EEA1527-6579-9446-4EDC-EFC144F711AA}"/>
              </a:ext>
            </a:extLst>
          </p:cNvPr>
          <p:cNvSpPr txBox="1"/>
          <p:nvPr userDrawn="1"/>
        </p:nvSpPr>
        <p:spPr>
          <a:xfrm>
            <a:off x="4613275" y="141288"/>
            <a:ext cx="15811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10" name="TextBox 19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FBFBD679-9390-0906-BB9F-2E8494D09C20}"/>
              </a:ext>
            </a:extLst>
          </p:cNvPr>
          <p:cNvSpPr txBox="1"/>
          <p:nvPr userDrawn="1"/>
        </p:nvSpPr>
        <p:spPr>
          <a:xfrm>
            <a:off x="6205538" y="141288"/>
            <a:ext cx="1554162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tx1"/>
                </a:solidFill>
                <a:latin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11" name="TextBox 20">
            <a:hlinkClick r:id="" action="ppaction://noaction" highlightClick="1"/>
            <a:hlinkHover r:id="rId2" action="ppaction://hlinksldjump" highlightClick="1"/>
            <a:extLst>
              <a:ext uri="{FF2B5EF4-FFF2-40B4-BE49-F238E27FC236}">
                <a16:creationId xmlns:a16="http://schemas.microsoft.com/office/drawing/2014/main" id="{0D74BBBC-1AF8-4D6B-027E-E9D8E9283F18}"/>
              </a:ext>
            </a:extLst>
          </p:cNvPr>
          <p:cNvSpPr txBox="1"/>
          <p:nvPr userDrawn="1"/>
        </p:nvSpPr>
        <p:spPr>
          <a:xfrm>
            <a:off x="7789863" y="149225"/>
            <a:ext cx="140335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/>
            <a:r>
              <a:rPr lang="zh-CN" altLang="en-US" sz="1200">
                <a:solidFill>
                  <a:schemeClr val="bg1"/>
                </a:solidFill>
                <a:latin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2" name="直接连接符 16">
            <a:extLst>
              <a:ext uri="{FF2B5EF4-FFF2-40B4-BE49-F238E27FC236}">
                <a16:creationId xmlns:a16="http://schemas.microsoft.com/office/drawing/2014/main" id="{8B3418CF-EF8A-F86E-C3E7-D0C3E5A72922}"/>
              </a:ext>
            </a:extLst>
          </p:cNvPr>
          <p:cNvCxnSpPr/>
          <p:nvPr userDrawn="1"/>
        </p:nvCxnSpPr>
        <p:spPr>
          <a:xfrm>
            <a:off x="3340100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7">
            <a:extLst>
              <a:ext uri="{FF2B5EF4-FFF2-40B4-BE49-F238E27FC236}">
                <a16:creationId xmlns:a16="http://schemas.microsoft.com/office/drawing/2014/main" id="{50C3FBFF-2A74-D4F4-BA44-B91238AEEC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7150"/>
            <a:ext cx="1243013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8">
            <a:extLst>
              <a:ext uri="{FF2B5EF4-FFF2-40B4-BE49-F238E27FC236}">
                <a16:creationId xmlns:a16="http://schemas.microsoft.com/office/drawing/2014/main" id="{D1CB545E-EEBD-E880-5C31-F2FCB0490474}"/>
              </a:ext>
            </a:extLst>
          </p:cNvPr>
          <p:cNvCxnSpPr/>
          <p:nvPr userDrawn="1"/>
        </p:nvCxnSpPr>
        <p:spPr>
          <a:xfrm>
            <a:off x="1849438" y="-1588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9">
            <a:extLst>
              <a:ext uri="{FF2B5EF4-FFF2-40B4-BE49-F238E27FC236}">
                <a16:creationId xmlns:a16="http://schemas.microsoft.com/office/drawing/2014/main" id="{C4668C17-D5C0-D0DC-6DF7-ED4064F1053E}"/>
              </a:ext>
            </a:extLst>
          </p:cNvPr>
          <p:cNvCxnSpPr/>
          <p:nvPr userDrawn="1"/>
        </p:nvCxnSpPr>
        <p:spPr>
          <a:xfrm>
            <a:off x="46021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20">
            <a:extLst>
              <a:ext uri="{FF2B5EF4-FFF2-40B4-BE49-F238E27FC236}">
                <a16:creationId xmlns:a16="http://schemas.microsoft.com/office/drawing/2014/main" id="{B9A07FB5-0B4D-FE3C-F5CC-7F93A0C0B19F}"/>
              </a:ext>
            </a:extLst>
          </p:cNvPr>
          <p:cNvCxnSpPr/>
          <p:nvPr userDrawn="1"/>
        </p:nvCxnSpPr>
        <p:spPr>
          <a:xfrm>
            <a:off x="6176963" y="0"/>
            <a:ext cx="0" cy="5222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48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BC34-E520-0BA1-92B3-C83FBCF2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BBC32-CEFE-4849-BF5E-15B61BE54BA6}" type="datetimeFigureOut">
              <a:rPr lang="zh-CN" altLang="en-US"/>
              <a:pPr>
                <a:defRPr/>
              </a:pPr>
              <a:t>2023/12/1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988D1-3D0E-A479-1AD0-310E1372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A9EC1-1445-637D-EEB7-496FA60A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2BF91-7477-4646-ABF8-8872102AFE6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09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94BC4-CD8D-7D64-1CF6-7B73D130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B5BD6-5C37-3C40-8481-A3E0CF350C09}" type="datetimeFigureOut">
              <a:rPr lang="zh-CN" altLang="en-US"/>
              <a:pPr>
                <a:defRPr/>
              </a:pPr>
              <a:t>2023/12/1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64398-6200-FBEF-E50C-F4A2CC3C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59A9C-F554-E4E8-29E8-AF912BD6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F46060-172F-4342-BD4F-0493CFF6E4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41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0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104B1-365E-ADCD-C6F3-26DBDD76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B99DF-69D4-F648-9903-66419C5ABDC0}" type="datetimeFigureOut">
              <a:rPr lang="zh-CN" altLang="en-US"/>
              <a:pPr>
                <a:defRPr/>
              </a:pPr>
              <a:t>2023/12/1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5DD9E-F653-A8FB-8FA5-BB9DFC38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F0D52-2FC8-5AFC-D224-BB3B703A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F28A8B-D3F2-4643-AFE5-B97FCEC55AE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440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 rotWithShape="0">
          <a:gsLst>
            <a:gs pos="0">
              <a:srgbClr val="001934"/>
            </a:gs>
            <a:gs pos="53999">
              <a:srgbClr val="003576"/>
            </a:gs>
            <a:gs pos="100000">
              <a:srgbClr val="00479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98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B5021E1-B3D3-E998-0009-DCE11683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7DC7-9B83-A644-A525-001D8D1D0275}" type="datetimeFigureOut">
              <a:rPr lang="zh-CN" altLang="en-US"/>
              <a:pPr>
                <a:defRPr/>
              </a:pPr>
              <a:t>2023/12/1</a:t>
            </a:fld>
            <a:endParaRPr lang="zh-CN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6AE48BA-6D16-0A11-399F-FB421EE6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171A74-5AF4-FACD-634B-FF66D757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4AF5C7-D123-3541-8479-16E53A2916D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15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351700-8451-5466-57DB-D08F62D97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FC39A-9E97-BC42-BAF8-D081EB2B3CF9}" type="datetimeFigureOut">
              <a:rPr lang="zh-CN" altLang="en-US"/>
              <a:pPr>
                <a:defRPr/>
              </a:pPr>
              <a:t>2023/12/1</a:t>
            </a:fld>
            <a:endParaRPr lang="zh-CN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87E3FE-D291-CFA8-3E67-D2D05C185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38FB65-E5EF-ECD8-6004-EA7095B4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E8D85-4637-214A-A5F4-5C56803BC6E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92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86ACB0-F7CF-10BE-46AE-F9328E7610F4}"/>
              </a:ext>
            </a:extLst>
          </p:cNvPr>
          <p:cNvSpPr/>
          <p:nvPr userDrawn="1"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21B7A9-DE23-A2C2-DC03-9E3A6FAEEFC0}"/>
              </a:ext>
            </a:extLst>
          </p:cNvPr>
          <p:cNvSpPr/>
          <p:nvPr userDrawn="1"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356D79-2588-F125-2CD5-3C0667485290}"/>
              </a:ext>
            </a:extLst>
          </p:cNvPr>
          <p:cNvSpPr/>
          <p:nvPr userDrawn="1"/>
        </p:nvSpPr>
        <p:spPr>
          <a:xfrm>
            <a:off x="188913" y="214313"/>
            <a:ext cx="42862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187509-07C7-FA1B-38FF-A5D1468A3190}"/>
              </a:ext>
            </a:extLst>
          </p:cNvPr>
          <p:cNvSpPr/>
          <p:nvPr userDrawn="1"/>
        </p:nvSpPr>
        <p:spPr>
          <a:xfrm>
            <a:off x="125413" y="214313"/>
            <a:ext cx="42862" cy="3968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BD46594-B7C5-91C3-B339-51C795476902}"/>
              </a:ext>
            </a:extLst>
          </p:cNvPr>
          <p:cNvSpPr/>
          <p:nvPr userDrawn="1"/>
        </p:nvSpPr>
        <p:spPr>
          <a:xfrm>
            <a:off x="188913" y="190500"/>
            <a:ext cx="2706687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eaLnBrk="1" hangingPunct="1"/>
            <a:r>
              <a:rPr lang="zh-CN" altLang="en-US" sz="3200" b="1">
                <a:solidFill>
                  <a:schemeClr val="tx1"/>
                </a:solidFill>
                <a:latin typeface="Nexa Light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411149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477C444-489C-B190-97AE-BBCA53437753}"/>
              </a:ext>
            </a:extLst>
          </p:cNvPr>
          <p:cNvSpPr/>
          <p:nvPr userDrawn="1"/>
        </p:nvSpPr>
        <p:spPr>
          <a:xfrm>
            <a:off x="0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E436A6-3D49-8FC9-441C-9DFD46F93A19}"/>
              </a:ext>
            </a:extLst>
          </p:cNvPr>
          <p:cNvSpPr/>
          <p:nvPr userDrawn="1"/>
        </p:nvSpPr>
        <p:spPr>
          <a:xfrm>
            <a:off x="63500" y="214313"/>
            <a:ext cx="42863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214E79-B352-5CB8-36F5-B33FC5C09222}"/>
              </a:ext>
            </a:extLst>
          </p:cNvPr>
          <p:cNvSpPr/>
          <p:nvPr userDrawn="1"/>
        </p:nvSpPr>
        <p:spPr>
          <a:xfrm>
            <a:off x="188913" y="214313"/>
            <a:ext cx="42862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5BF383-0B45-8ECD-5019-6902B2E3E5CB}"/>
              </a:ext>
            </a:extLst>
          </p:cNvPr>
          <p:cNvSpPr/>
          <p:nvPr userDrawn="1"/>
        </p:nvSpPr>
        <p:spPr>
          <a:xfrm>
            <a:off x="125413" y="214313"/>
            <a:ext cx="42862" cy="3968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dirty="0">
              <a:solidFill>
                <a:schemeClr val="tx1"/>
              </a:solidFill>
              <a:latin typeface="Nexa Light" panose="02000000000000000000" pitchFamily="50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6CDBE99-1F76-8C53-41F1-81355F912BBF}"/>
              </a:ext>
            </a:extLst>
          </p:cNvPr>
          <p:cNvSpPr/>
          <p:nvPr userDrawn="1"/>
        </p:nvSpPr>
        <p:spPr>
          <a:xfrm>
            <a:off x="188913" y="190500"/>
            <a:ext cx="3073400" cy="457200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eaLnBrk="1" hangingPunct="1"/>
            <a:r>
              <a:rPr lang="zh-CN" altLang="en-US" sz="2400" b="1">
                <a:solidFill>
                  <a:schemeClr val="tx1"/>
                </a:solidFill>
                <a:latin typeface="Nexa Light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57508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668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02098BB-1FE5-686E-66C5-63D1F49E3399}"/>
              </a:ext>
            </a:extLst>
          </p:cNvPr>
          <p:cNvSpPr/>
          <p:nvPr userDrawn="1"/>
        </p:nvSpPr>
        <p:spPr>
          <a:xfrm>
            <a:off x="0" y="0"/>
            <a:ext cx="9144000" cy="6000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组合 7">
            <a:extLst>
              <a:ext uri="{FF2B5EF4-FFF2-40B4-BE49-F238E27FC236}">
                <a16:creationId xmlns:a16="http://schemas.microsoft.com/office/drawing/2014/main" id="{CA4F1ECF-C905-4024-E313-577B2A73104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370013" y="106363"/>
            <a:ext cx="1330325" cy="474662"/>
            <a:chOff x="1399441" y="1145221"/>
            <a:chExt cx="1329556" cy="474509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AD9469CB-8D15-67C9-47D0-44944E67446A}"/>
                </a:ext>
              </a:extLst>
            </p:cNvPr>
            <p:cNvSpPr/>
            <p:nvPr/>
          </p:nvSpPr>
          <p:spPr>
            <a:xfrm>
              <a:off x="1399441" y="1145221"/>
              <a:ext cx="1329556" cy="3840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5" name="TextBox 15">
              <a:extLst>
                <a:ext uri="{FF2B5EF4-FFF2-40B4-BE49-F238E27FC236}">
                  <a16:creationId xmlns:a16="http://schemas.microsoft.com/office/drawing/2014/main" id="{1C2F512D-357C-F6C8-F1FD-EFC4220EC2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372" y="1281702"/>
              <a:ext cx="184044" cy="33802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90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9261AE3-9D3E-EA6F-0FCE-266CC021C7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1EA4AD5-A397-801F-EB4B-0FA40E4214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89E80-A0BE-2A13-6378-4FE4D4E28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9859A45-1400-474D-AE1F-9A5A92135BD5}" type="datetimeFigureOut">
              <a:rPr lang="zh-CN" altLang="en-US"/>
              <a:pPr>
                <a:defRPr/>
              </a:pPr>
              <a:t>2023/12/1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20A08-EA1B-2488-312E-643FEA782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4DAFD-235E-46C4-D060-C324BD352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3998C209-1C69-0A4D-8396-7B0768BD9C7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8" r:id="rId3"/>
    <p:sldLayoutId id="2147483754" r:id="rId4"/>
    <p:sldLayoutId id="2147483755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56" r:id="rId15"/>
    <p:sldLayoutId id="2147483757" r:id="rId16"/>
    <p:sldLayoutId id="2147483768" r:id="rId17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67D70DB1-A859-FB60-8CBB-C433DA6CAF8E}"/>
              </a:ext>
            </a:extLst>
          </p:cNvPr>
          <p:cNvSpPr/>
          <p:nvPr/>
        </p:nvSpPr>
        <p:spPr>
          <a:xfrm>
            <a:off x="197224" y="1485163"/>
            <a:ext cx="8689788" cy="1938982"/>
          </a:xfrm>
          <a:prstGeom prst="roundRect">
            <a:avLst>
              <a:gd name="adj" fmla="val 10094"/>
            </a:avLst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57CDB53-5D03-0645-C49A-ECCE54F189C8}"/>
              </a:ext>
            </a:extLst>
          </p:cNvPr>
          <p:cNvSpPr txBox="1"/>
          <p:nvPr/>
        </p:nvSpPr>
        <p:spPr>
          <a:xfrm>
            <a:off x="734639" y="1792934"/>
            <a:ext cx="76747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基于虚幻引擎实现动态光照仿真的城市数字孪生</a:t>
            </a:r>
          </a:p>
        </p:txBody>
      </p:sp>
      <p:pic>
        <p:nvPicPr>
          <p:cNvPr id="14344" name="图片 2">
            <a:extLst>
              <a:ext uri="{FF2B5EF4-FFF2-40B4-BE49-F238E27FC236}">
                <a16:creationId xmlns:a16="http://schemas.microsoft.com/office/drawing/2014/main" id="{3811D0FC-78B1-B937-6FEF-9C9B7B6A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664" y="108798"/>
            <a:ext cx="2311065" cy="8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232467BB-78F6-1CA4-5BD6-A9F0A1DE09E9}"/>
              </a:ext>
            </a:extLst>
          </p:cNvPr>
          <p:cNvSpPr/>
          <p:nvPr/>
        </p:nvSpPr>
        <p:spPr>
          <a:xfrm>
            <a:off x="2041330" y="3602688"/>
            <a:ext cx="3009900" cy="3825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组员：胡宸恺、周小童、屠思源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8F501D4-6736-6DD3-AB27-010B082C1131}"/>
              </a:ext>
            </a:extLst>
          </p:cNvPr>
          <p:cNvSpPr/>
          <p:nvPr/>
        </p:nvSpPr>
        <p:spPr>
          <a:xfrm>
            <a:off x="5240695" y="3602688"/>
            <a:ext cx="2009130" cy="38257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指导老师：许威威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3F761C-4AAF-4343-BC25-13A341E2010E}"/>
              </a:ext>
            </a:extLst>
          </p:cNvPr>
          <p:cNvSpPr txBox="1"/>
          <p:nvPr/>
        </p:nvSpPr>
        <p:spPr>
          <a:xfrm>
            <a:off x="107949" y="180975"/>
            <a:ext cx="285040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/>
              <a:t>👉</a:t>
            </a:r>
            <a:r>
              <a:rPr lang="en-US" altLang="zh-CN" i="1" dirty="0"/>
              <a:t>ZJU CCST SRTP </a:t>
            </a:r>
            <a:r>
              <a:rPr lang="zh-CN" altLang="en-US" i="1" dirty="0"/>
              <a:t>国创中期答辩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07832C7-C934-6B13-48B9-A781C7A84344}"/>
              </a:ext>
            </a:extLst>
          </p:cNvPr>
          <p:cNvSpPr/>
          <p:nvPr/>
        </p:nvSpPr>
        <p:spPr>
          <a:xfrm>
            <a:off x="342570" y="1274737"/>
            <a:ext cx="2065948" cy="50486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SRTP MIDTERM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文本框 16">
            <a:extLst>
              <a:ext uri="{FF2B5EF4-FFF2-40B4-BE49-F238E27FC236}">
                <a16:creationId xmlns:a16="http://schemas.microsoft.com/office/drawing/2014/main" id="{AF8E5E4B-649A-587F-8261-560F0B869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1722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/>
              <a:t>关键技术</a:t>
            </a:r>
          </a:p>
        </p:txBody>
      </p:sp>
      <p:grpSp>
        <p:nvGrpSpPr>
          <p:cNvPr id="34829" name="组合 20">
            <a:extLst>
              <a:ext uri="{FF2B5EF4-FFF2-40B4-BE49-F238E27FC236}">
                <a16:creationId xmlns:a16="http://schemas.microsoft.com/office/drawing/2014/main" id="{492DA591-AC0E-261F-21D7-2ADAAA4917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2866780-CB90-3381-9AA3-3D616B64DAB8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002060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5C0486A-7C85-05B5-A316-9800B166C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34830" name="图片 15">
            <a:extLst>
              <a:ext uri="{FF2B5EF4-FFF2-40B4-BE49-F238E27FC236}">
                <a16:creationId xmlns:a16="http://schemas.microsoft.com/office/drawing/2014/main" id="{2E25990B-57B5-8AE3-3F8A-D4C34C1C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-20638"/>
            <a:ext cx="15319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D4EB3B-DB0D-575E-54EF-F088B8E4B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81" y="1726403"/>
            <a:ext cx="3105758" cy="21112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9973BB-EA86-3909-A89F-5AAAF59D8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82" y="1726403"/>
            <a:ext cx="3010811" cy="20908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BC1928-DEE8-6D41-AD8E-DD20E39F5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6" y="1316147"/>
            <a:ext cx="2439972" cy="14218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8B16FF-CF44-BE25-9D98-336606F65C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6" y="2910963"/>
            <a:ext cx="2439972" cy="143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0143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矩形 7">
            <a:extLst>
              <a:ext uri="{FF2B5EF4-FFF2-40B4-BE49-F238E27FC236}">
                <a16:creationId xmlns:a16="http://schemas.microsoft.com/office/drawing/2014/main" id="{3E3FCBE7-5F9E-A43F-983E-92947730B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388" y="2370138"/>
            <a:ext cx="31194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en-US" altLang="zh-CN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868" name="矩形 8">
            <a:extLst>
              <a:ext uri="{FF2B5EF4-FFF2-40B4-BE49-F238E27FC236}">
                <a16:creationId xmlns:a16="http://schemas.microsoft.com/office/drawing/2014/main" id="{A5D66078-60B7-D233-5E18-92E50E8DD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388" y="3298825"/>
            <a:ext cx="31194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en-US" altLang="zh-CN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870" name="矩形 15">
            <a:extLst>
              <a:ext uri="{FF2B5EF4-FFF2-40B4-BE49-F238E27FC236}">
                <a16:creationId xmlns:a16="http://schemas.microsoft.com/office/drawing/2014/main" id="{EF5AD180-BEA8-3D11-BE65-CA0FEA680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3" y="2235200"/>
            <a:ext cx="2300287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871" name="文本框 16">
            <a:extLst>
              <a:ext uri="{FF2B5EF4-FFF2-40B4-BE49-F238E27FC236}">
                <a16:creationId xmlns:a16="http://schemas.microsoft.com/office/drawing/2014/main" id="{D193311C-2642-F732-C03F-8CF65E2EB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31750"/>
            <a:ext cx="1570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bg1"/>
                </a:solidFill>
              </a:rPr>
              <a:t>应用前景</a:t>
            </a:r>
          </a:p>
        </p:txBody>
      </p:sp>
      <p:sp>
        <p:nvSpPr>
          <p:cNvPr id="36872" name="文本框 17">
            <a:extLst>
              <a:ext uri="{FF2B5EF4-FFF2-40B4-BE49-F238E27FC236}">
                <a16:creationId xmlns:a16="http://schemas.microsoft.com/office/drawing/2014/main" id="{19E74373-23D4-F0C4-3A1B-1A4FD42F3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2711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400" b="1" dirty="0"/>
              <a:t>Lumen</a:t>
            </a:r>
            <a:r>
              <a:rPr lang="zh-CN" altLang="en-US" sz="2400" b="1" dirty="0"/>
              <a:t>全局光照</a:t>
            </a:r>
          </a:p>
        </p:txBody>
      </p:sp>
      <p:grpSp>
        <p:nvGrpSpPr>
          <p:cNvPr id="36873" name="组合 18">
            <a:extLst>
              <a:ext uri="{FF2B5EF4-FFF2-40B4-BE49-F238E27FC236}">
                <a16:creationId xmlns:a16="http://schemas.microsoft.com/office/drawing/2014/main" id="{8E07999A-9283-CB1A-9923-691EB74C10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20D71B8-555E-72B0-B38D-0C7132A62072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9189152-DFD6-D068-A3E7-107991AD6C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01DC7DD-8857-3FAF-08E8-49B1DE471B51}"/>
              </a:ext>
            </a:extLst>
          </p:cNvPr>
          <p:cNvSpPr txBox="1"/>
          <p:nvPr/>
        </p:nvSpPr>
        <p:spPr>
          <a:xfrm>
            <a:off x="581365" y="809328"/>
            <a:ext cx="7466919" cy="95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OpenSans_Regular"/>
              </a:rPr>
              <a:t>Lumen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OpenSans_Regular"/>
              </a:rPr>
              <a:t>全局光照解决了间接漫反射光照问题。例如，在表面上散乱弹射的光线将使用表面的颜色，并将带有颜色的光线反射到其他附近的表面，从而造成颜色溢出效果。场景中的网格体还会拦截间接光照，这也会造成间接阴影。</a:t>
            </a:r>
            <a:endParaRPr kumimoji="1" lang="zh-CN" altLang="en-US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37CC2EAE-8ED7-0856-1705-930625474B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BB2CC8-2E13-AFDF-E5E3-E503B723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159" y="1877091"/>
            <a:ext cx="5731329" cy="3014918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文本框 16">
            <a:extLst>
              <a:ext uri="{FF2B5EF4-FFF2-40B4-BE49-F238E27FC236}">
                <a16:creationId xmlns:a16="http://schemas.microsoft.com/office/drawing/2014/main" id="{D193311C-2642-F732-C03F-8CF65E2EB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31750"/>
            <a:ext cx="1570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bg1"/>
                </a:solidFill>
              </a:rPr>
              <a:t>应用前景</a:t>
            </a:r>
          </a:p>
        </p:txBody>
      </p:sp>
      <p:sp>
        <p:nvSpPr>
          <p:cNvPr id="36872" name="文本框 17">
            <a:extLst>
              <a:ext uri="{FF2B5EF4-FFF2-40B4-BE49-F238E27FC236}">
                <a16:creationId xmlns:a16="http://schemas.microsoft.com/office/drawing/2014/main" id="{19E74373-23D4-F0C4-3A1B-1A4FD42F3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7" y="280988"/>
            <a:ext cx="3532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400" b="1" dirty="0"/>
              <a:t>UE</a:t>
            </a:r>
            <a:r>
              <a:rPr lang="zh-CN" altLang="en-US" sz="2400" b="1" dirty="0"/>
              <a:t>其他相关技术</a:t>
            </a:r>
          </a:p>
        </p:txBody>
      </p:sp>
      <p:grpSp>
        <p:nvGrpSpPr>
          <p:cNvPr id="36873" name="组合 18">
            <a:extLst>
              <a:ext uri="{FF2B5EF4-FFF2-40B4-BE49-F238E27FC236}">
                <a16:creationId xmlns:a16="http://schemas.microsoft.com/office/drawing/2014/main" id="{8E07999A-9283-CB1A-9923-691EB74C10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20D71B8-555E-72B0-B38D-0C7132A62072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9189152-DFD6-D068-A3E7-107991AD6C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65A4FDD-B46D-82D1-F1A2-B101B1C6490D}"/>
              </a:ext>
            </a:extLst>
          </p:cNvPr>
          <p:cNvSpPr txBox="1"/>
          <p:nvPr/>
        </p:nvSpPr>
        <p:spPr>
          <a:xfrm>
            <a:off x="1080871" y="1227999"/>
            <a:ext cx="1674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>
                <a:effectLst/>
              </a:rPr>
              <a:t>Nanite</a:t>
            </a:r>
            <a:r>
              <a:rPr lang="zh-CN" altLang="en-US" sz="1800" b="1">
                <a:effectLst/>
              </a:rPr>
              <a:t>虚拟化几何技术</a:t>
            </a:r>
            <a:endParaRPr lang="en-US" altLang="zh-CN" sz="1800" b="1">
              <a:effectLst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B8040A-2396-1228-5D1B-CDD74E59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35" y="3384550"/>
            <a:ext cx="2490520" cy="1391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56F307-7912-8CAB-5995-918ECD149D99}"/>
              </a:ext>
            </a:extLst>
          </p:cNvPr>
          <p:cNvSpPr txBox="1"/>
          <p:nvPr/>
        </p:nvSpPr>
        <p:spPr>
          <a:xfrm>
            <a:off x="344055" y="119727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💡</a:t>
            </a: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94BD1D-5D3A-5E06-DFBB-AC62A30E9EA6}"/>
              </a:ext>
            </a:extLst>
          </p:cNvPr>
          <p:cNvSpPr txBox="1"/>
          <p:nvPr/>
        </p:nvSpPr>
        <p:spPr>
          <a:xfrm>
            <a:off x="581025" y="2025067"/>
            <a:ext cx="254553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这项技术主要用于处理大规模的高细节几何体，对光照处理产生积极影响，因为它允许更复杂、更详细的场景，这些场景在光照仿真中表现得更加逼真。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0CFE65-72E7-35E1-5BEC-E46087754840}"/>
              </a:ext>
            </a:extLst>
          </p:cNvPr>
          <p:cNvSpPr txBox="1"/>
          <p:nvPr/>
        </p:nvSpPr>
        <p:spPr>
          <a:xfrm>
            <a:off x="3931947" y="1227999"/>
            <a:ext cx="2280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>
                <a:effectLst/>
                <a:latin typeface="Söhne"/>
              </a:rPr>
              <a:t>环境遮挡</a:t>
            </a:r>
            <a:br>
              <a:rPr lang="en-US" altLang="zh-CN" sz="2000" b="1" i="0">
                <a:effectLst/>
                <a:latin typeface="Söhne"/>
              </a:rPr>
            </a:br>
            <a:r>
              <a:rPr lang="en-US" altLang="zh-CN" sz="2000" b="1" i="0">
                <a:effectLst/>
                <a:latin typeface="Söhne"/>
              </a:rPr>
              <a:t>Ambient Occlusion</a:t>
            </a:r>
            <a:endParaRPr lang="en-US" altLang="zh-CN" sz="1600" b="1">
              <a:effectLst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412F66-65EC-B40D-4A61-3FB55C5F5522}"/>
              </a:ext>
            </a:extLst>
          </p:cNvPr>
          <p:cNvSpPr txBox="1"/>
          <p:nvPr/>
        </p:nvSpPr>
        <p:spPr>
          <a:xfrm>
            <a:off x="3195131" y="119727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💡</a:t>
            </a:r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5C248A-D251-51F3-723B-77E3C1852796}"/>
              </a:ext>
            </a:extLst>
          </p:cNvPr>
          <p:cNvSpPr txBox="1"/>
          <p:nvPr/>
        </p:nvSpPr>
        <p:spPr>
          <a:xfrm>
            <a:off x="3432101" y="2025067"/>
            <a:ext cx="254553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这是一种用于增强在物体间接接触点附近的阴影的技术，使场景看起来更加自然和深入。环境遮挡增强了小范围内的光照细节，增加了深度感和立体感。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70FF9B-DC02-908F-604B-870A900E7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101" y="3384425"/>
            <a:ext cx="2515798" cy="13918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29BD883-03DC-3E07-4AFD-A5208C84DE9A}"/>
              </a:ext>
            </a:extLst>
          </p:cNvPr>
          <p:cNvSpPr txBox="1"/>
          <p:nvPr/>
        </p:nvSpPr>
        <p:spPr>
          <a:xfrm>
            <a:off x="6701632" y="1385683"/>
            <a:ext cx="2856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>
                <a:effectLst/>
                <a:latin typeface="Söhne"/>
              </a:rPr>
              <a:t>LOD</a:t>
            </a:r>
            <a:r>
              <a:rPr lang="zh-CN" altLang="en-US" sz="2000" b="1" i="0">
                <a:effectLst/>
                <a:latin typeface="Söhne"/>
              </a:rPr>
              <a:t>技术</a:t>
            </a:r>
            <a:endParaRPr lang="en-US" altLang="zh-CN" sz="1600" b="1">
              <a:effectLst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BD1E90-C788-51A7-6B9A-298D9461B1CD}"/>
              </a:ext>
            </a:extLst>
          </p:cNvPr>
          <p:cNvSpPr txBox="1"/>
          <p:nvPr/>
        </p:nvSpPr>
        <p:spPr>
          <a:xfrm>
            <a:off x="5989464" y="120812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/>
              <a:t>💡</a:t>
            </a:r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ABF642C-A7F5-E7A2-5158-F1A6FD9A0E40}"/>
              </a:ext>
            </a:extLst>
          </p:cNvPr>
          <p:cNvSpPr txBox="1"/>
          <p:nvPr/>
        </p:nvSpPr>
        <p:spPr>
          <a:xfrm>
            <a:off x="6212531" y="2082789"/>
            <a:ext cx="25455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融合了革命性的</a:t>
            </a:r>
            <a:r>
              <a:rPr lang="en-US" altLang="zh-CN"/>
              <a:t>Nanite</a:t>
            </a:r>
            <a:r>
              <a:rPr lang="zh-CN" altLang="en-US"/>
              <a:t>虚拟化几何技术，这使得引擎能够在运行时自动管理极高细节的几何体，无需传统的手动</a:t>
            </a:r>
            <a:r>
              <a:rPr lang="en-US" altLang="zh-CN"/>
              <a:t>LOD</a:t>
            </a:r>
            <a:r>
              <a:rPr lang="zh-CN" altLang="en-US"/>
              <a:t>制作过程。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28A4B15-8DCC-38A4-9355-D9D347C2A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445" y="3384425"/>
            <a:ext cx="2221642" cy="14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3816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文本框 35">
            <a:extLst>
              <a:ext uri="{FF2B5EF4-FFF2-40B4-BE49-F238E27FC236}">
                <a16:creationId xmlns:a16="http://schemas.microsoft.com/office/drawing/2014/main" id="{FFC79DA4-8AE1-4C67-B98B-C0188523C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33487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参考文献（已阅读学习）</a:t>
            </a:r>
          </a:p>
        </p:txBody>
      </p:sp>
      <p:grpSp>
        <p:nvGrpSpPr>
          <p:cNvPr id="38921" name="组合 36">
            <a:extLst>
              <a:ext uri="{FF2B5EF4-FFF2-40B4-BE49-F238E27FC236}">
                <a16:creationId xmlns:a16="http://schemas.microsoft.com/office/drawing/2014/main" id="{D236752D-C09A-2BDE-2E42-B3004A8470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648FAEB8-7203-5B60-9259-1BF6B68ECBE8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18">
              <a:extLst>
                <a:ext uri="{FF2B5EF4-FFF2-40B4-BE49-F238E27FC236}">
                  <a16:creationId xmlns:a16="http://schemas.microsoft.com/office/drawing/2014/main" id="{6C0837CB-7C4C-D4C8-D2F3-B6054A02E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FAD776B-75AB-35A0-82D8-77036ED13465}"/>
              </a:ext>
            </a:extLst>
          </p:cNvPr>
          <p:cNvSpPr txBox="1"/>
          <p:nvPr/>
        </p:nvSpPr>
        <p:spPr>
          <a:xfrm>
            <a:off x="407988" y="1259582"/>
            <a:ext cx="79077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Garces, E., Rodriguez-Pardo, C., Casas, D., &amp; Lopez-Moreno, J. (2022). A Survey on Intrinsic Images: Delving Deep Into Lambert and Beyond. International Journal in Computer Vision 130, 836-868. </a:t>
            </a:r>
          </a:p>
          <a:p>
            <a:pPr algn="l">
              <a:buFont typeface="+mj-lt"/>
              <a:buAutoNum type="arabicPeriod"/>
            </a:pP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Li, Z., &amp; Snavely, N. (2018). Learning Intrinsic Image Decomposition From Watching the World. In Proceedings of the IEEE Conference on Computer Vision and Pattern Recognition (CVPR).</a:t>
            </a:r>
          </a:p>
          <a:p>
            <a:pPr algn="l">
              <a:buFont typeface="+mj-lt"/>
              <a:buAutoNum type="arabicPeriod"/>
            </a:pP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Baslamisli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S., Le, H.-A., &amp;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Gevers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T. CNN based Learning using Reflection and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Retinex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Models for Intrinsic Image Decomposition. Informatics Institute, University of Amsterdam.</a:t>
            </a:r>
          </a:p>
          <a:p>
            <a:pPr algn="l">
              <a:buFont typeface="+mj-lt"/>
              <a:buAutoNum type="arabicPeriod"/>
            </a:pP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Li, Z., &amp; Snavely, N.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CGIntrinsics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Better Intrinsic Image Decomposition through Physically-Based Rendering. Department of Computer Science &amp; Cornell Tech, Cornell University.</a:t>
            </a:r>
          </a:p>
          <a:p>
            <a:pPr algn="l">
              <a:buFont typeface="+mj-lt"/>
              <a:buAutoNum type="arabicPeriod"/>
            </a:pP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Liu, Y., Li, Y., You, S., &amp; Lu, F. (2020). Unsupervised Learning for Intrinsic Image Decomposition From a Single Image. In Proceedings of the IEEE/CVF Conference on Computer Vision and Pattern Recognition (CVPR).</a:t>
            </a:r>
          </a:p>
          <a:p>
            <a:pPr algn="l">
              <a:buFont typeface="+mj-lt"/>
              <a:buAutoNum type="arabicPeriod"/>
            </a:pP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Sheng, B., Li, P.,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Y., Tan, P., &amp; Lee, T.-Y. (2020). Intrinsic Image Decomposition with Step and Drift Shading Separation. IEEE Transactions on Visualization and Computer Graphics, 26(2), 1332-1346.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10.1109/TVCG.2018.2869326.</a:t>
            </a:r>
          </a:p>
          <a:p>
            <a:pPr>
              <a:buFont typeface="+mj-lt"/>
              <a:buAutoNum type="arabicPeriod"/>
            </a:pP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Cui, A.,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Jahanian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Lapedriza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Torralba, A.,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Mahdizadehaghdam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Kumar, R., &amp;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Bau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(2022). Local Relighting of Real Scenes.</a:t>
            </a:r>
          </a:p>
          <a:p>
            <a:pPr>
              <a:buFont typeface="+mj-lt"/>
              <a:buAutoNum type="arabicPeriod"/>
            </a:pP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Helou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Zhou, R.,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Süsstrunk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Timofte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Suin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Rajagopalan, A. N., Wang, Y., Lu, T., Zhang, Y., Wu, Y., Yang, H.-H., Chen, W.-T.,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Kuo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S.-Y., Luo, H.-L., Zhang, Z., Luo, Z., He, J., Zhu, Z.-L., Li, Z.,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Qiu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J.-X.,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Kuang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Z.-S., Lu, C.-Z., Cheng, M.-M., Shao, X.-L., Ding, B., Qian, W., Li, F., Li, F., Deng, R., Lin, T., Liu, S., Li, X., He, D., Yazdani, A., Guo, T., Monga, V.,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Nsampi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 E., Hu, Z., Wang, Q., Nathan, S., </a:t>
            </a:r>
            <a:r>
              <a:rPr lang="en-US" altLang="zh-CN" sz="1100" b="0" i="0" u="none" strike="noStrike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Kansal</a:t>
            </a:r>
            <a:r>
              <a:rPr lang="en-US" altLang="zh-CN" sz="1100" b="0" i="0" u="none" strike="noStrike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P., Zhao, T., &amp; Zhao, S. (2021). NTIRE 2021 Depth Guided Image Relighting Challenge.</a:t>
            </a:r>
          </a:p>
          <a:p>
            <a:pPr algn="l">
              <a:buFont typeface="+mj-lt"/>
              <a:buAutoNum type="arabicPeriod"/>
            </a:pPr>
            <a:endParaRPr lang="en-US" altLang="zh-CN" b="0" i="0" u="none" strike="noStrike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71DC9C-151A-4210-6434-51448163905E}"/>
              </a:ext>
            </a:extLst>
          </p:cNvPr>
          <p:cNvSpPr txBox="1"/>
          <p:nvPr/>
        </p:nvSpPr>
        <p:spPr>
          <a:xfrm>
            <a:off x="2867025" y="2251075"/>
            <a:ext cx="4348163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4000" b="1" dirty="0">
                <a:solidFill>
                  <a:srgbClr val="262626"/>
                </a:solidFill>
              </a:rPr>
              <a:t>研究成果与进展</a:t>
            </a:r>
          </a:p>
        </p:txBody>
      </p:sp>
      <p:sp>
        <p:nvSpPr>
          <p:cNvPr id="40963" name="文本框 4">
            <a:extLst>
              <a:ext uri="{FF2B5EF4-FFF2-40B4-BE49-F238E27FC236}">
                <a16:creationId xmlns:a16="http://schemas.microsoft.com/office/drawing/2014/main" id="{AA1D7E23-36BA-0CD2-956C-F2D901633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2019300"/>
            <a:ext cx="1331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/>
              <a:t>PART THREE</a:t>
            </a:r>
            <a:endParaRPr lang="zh-CN" altLang="en-US" sz="1400"/>
          </a:p>
        </p:txBody>
      </p:sp>
      <p:grpSp>
        <p:nvGrpSpPr>
          <p:cNvPr id="40964" name="组合 3">
            <a:extLst>
              <a:ext uri="{FF2B5EF4-FFF2-40B4-BE49-F238E27FC236}">
                <a16:creationId xmlns:a16="http://schemas.microsoft.com/office/drawing/2014/main" id="{D6EADE60-05A9-2AE4-82FA-64D03B49BBC4}"/>
              </a:ext>
            </a:extLst>
          </p:cNvPr>
          <p:cNvGrpSpPr>
            <a:grpSpLocks/>
          </p:cNvGrpSpPr>
          <p:nvPr/>
        </p:nvGrpSpPr>
        <p:grpSpPr bwMode="auto">
          <a:xfrm>
            <a:off x="1928813" y="1944688"/>
            <a:ext cx="1130300" cy="1128712"/>
            <a:chOff x="1928879" y="1944350"/>
            <a:chExt cx="1129689" cy="112968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EAB2B82-1804-DC47-64BE-7C83B7B4065E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" name="组合 6">
              <a:extLst>
                <a:ext uri="{FF2B5EF4-FFF2-40B4-BE49-F238E27FC236}">
                  <a16:creationId xmlns:a16="http://schemas.microsoft.com/office/drawing/2014/main" id="{DA6C88C2-5620-02C5-18CF-F6615E64D335}"/>
                </a:ext>
              </a:extLst>
            </p:cNvPr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23DA1E1B-D23A-1276-50CF-3E16243565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E6FEE5CB-7667-3A05-3BAD-8C2896433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1" name="Freeform 25">
                <a:extLst>
                  <a:ext uri="{FF2B5EF4-FFF2-40B4-BE49-F238E27FC236}">
                    <a16:creationId xmlns:a16="http://schemas.microsoft.com/office/drawing/2014/main" id="{4FDFA7F5-8CD7-CB6A-CC0F-CCA9A03AA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2" name="Freeform 26">
                <a:extLst>
                  <a:ext uri="{FF2B5EF4-FFF2-40B4-BE49-F238E27FC236}">
                    <a16:creationId xmlns:a16="http://schemas.microsoft.com/office/drawing/2014/main" id="{D8D317F3-077E-F50A-994D-B97F8A246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3" name="Freeform 27">
                <a:extLst>
                  <a:ext uri="{FF2B5EF4-FFF2-40B4-BE49-F238E27FC236}">
                    <a16:creationId xmlns:a16="http://schemas.microsoft.com/office/drawing/2014/main" id="{E80D3ED3-675E-6C14-134A-29DCE38FE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4" name="Freeform 28">
                <a:extLst>
                  <a:ext uri="{FF2B5EF4-FFF2-40B4-BE49-F238E27FC236}">
                    <a16:creationId xmlns:a16="http://schemas.microsoft.com/office/drawing/2014/main" id="{B8F569D6-F510-7C50-E14A-9D10AD107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5" name="Freeform 29">
                <a:extLst>
                  <a:ext uri="{FF2B5EF4-FFF2-40B4-BE49-F238E27FC236}">
                    <a16:creationId xmlns:a16="http://schemas.microsoft.com/office/drawing/2014/main" id="{97FB23BF-FA4D-E209-97DA-11AC5B512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6" name="Freeform 30">
                <a:extLst>
                  <a:ext uri="{FF2B5EF4-FFF2-40B4-BE49-F238E27FC236}">
                    <a16:creationId xmlns:a16="http://schemas.microsoft.com/office/drawing/2014/main" id="{2319670B-CC95-6813-5216-0B288E23C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7" name="Freeform 31">
                <a:extLst>
                  <a:ext uri="{FF2B5EF4-FFF2-40B4-BE49-F238E27FC236}">
                    <a16:creationId xmlns:a16="http://schemas.microsoft.com/office/drawing/2014/main" id="{B22C89EF-2D07-4A50-DAA6-08C2BAA16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F9E33E70-80FA-1F3D-6051-86B3C6B82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FA48ECDA-D2EC-B752-93CF-9DC17AD21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6" name="文本框 24">
            <a:extLst>
              <a:ext uri="{FF2B5EF4-FFF2-40B4-BE49-F238E27FC236}">
                <a16:creationId xmlns:a16="http://schemas.microsoft.com/office/drawing/2014/main" id="{03338101-607A-E2AC-B5D9-C88F59DA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25400"/>
            <a:ext cx="1570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</a:rPr>
              <a:t>研究方案可行性说明</a:t>
            </a:r>
          </a:p>
        </p:txBody>
      </p:sp>
      <p:sp>
        <p:nvSpPr>
          <p:cNvPr id="43017" name="文本框 25">
            <a:extLst>
              <a:ext uri="{FF2B5EF4-FFF2-40B4-BE49-F238E27FC236}">
                <a16:creationId xmlns:a16="http://schemas.microsoft.com/office/drawing/2014/main" id="{03AF449C-61C9-9161-77D9-C7C8B94FA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2154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研究成果</a:t>
            </a:r>
          </a:p>
        </p:txBody>
      </p:sp>
      <p:grpSp>
        <p:nvGrpSpPr>
          <p:cNvPr id="43018" name="组合 29">
            <a:extLst>
              <a:ext uri="{FF2B5EF4-FFF2-40B4-BE49-F238E27FC236}">
                <a16:creationId xmlns:a16="http://schemas.microsoft.com/office/drawing/2014/main" id="{EF666FB5-A9D7-4DAE-958E-74CF8B1A41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DCB2441-D4F7-4F7D-20A5-C265B70F2288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" name="组合 31">
              <a:extLst>
                <a:ext uri="{FF2B5EF4-FFF2-40B4-BE49-F238E27FC236}">
                  <a16:creationId xmlns:a16="http://schemas.microsoft.com/office/drawing/2014/main" id="{C46A7DCC-7058-BDA4-06E3-0727AA726744}"/>
                </a:ext>
              </a:extLst>
            </p:cNvPr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0A839F16-DC8B-6EEA-9FEB-54C749AE2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" name="Freeform 24">
                <a:extLst>
                  <a:ext uri="{FF2B5EF4-FFF2-40B4-BE49-F238E27FC236}">
                    <a16:creationId xmlns:a16="http://schemas.microsoft.com/office/drawing/2014/main" id="{41D51041-C769-E6CE-4EF6-54728479B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" name="Freeform 25">
                <a:extLst>
                  <a:ext uri="{FF2B5EF4-FFF2-40B4-BE49-F238E27FC236}">
                    <a16:creationId xmlns:a16="http://schemas.microsoft.com/office/drawing/2014/main" id="{86AE4063-4E43-FFC1-4B19-528D0C962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" name="Freeform 26">
                <a:extLst>
                  <a:ext uri="{FF2B5EF4-FFF2-40B4-BE49-F238E27FC236}">
                    <a16:creationId xmlns:a16="http://schemas.microsoft.com/office/drawing/2014/main" id="{C6852F3C-C26B-4FBB-440A-CF32971D4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DF570079-BD13-D92F-46CF-E53109018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4E8BC8A8-FD87-BD43-DD54-64CD24620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" name="Freeform 29">
                <a:extLst>
                  <a:ext uri="{FF2B5EF4-FFF2-40B4-BE49-F238E27FC236}">
                    <a16:creationId xmlns:a16="http://schemas.microsoft.com/office/drawing/2014/main" id="{FDB90EEC-65BD-5150-8F55-A0240C0D0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99C1348C-3C4A-B3B0-CE23-573E7694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7E173FBE-0578-CE29-6901-B94E96521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3BAB2AF2-C265-644E-7C85-4B307C790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" name="Freeform 33">
                <a:extLst>
                  <a:ext uri="{FF2B5EF4-FFF2-40B4-BE49-F238E27FC236}">
                    <a16:creationId xmlns:a16="http://schemas.microsoft.com/office/drawing/2014/main" id="{85AE6E88-C602-8344-0A13-1A5AA58CE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54F33D0-ACF7-9799-731A-F50521302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70" y="998241"/>
            <a:ext cx="6105928" cy="37690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A13F55-A36C-B464-DD6C-6A3F10122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3243282"/>
            <a:ext cx="2227554" cy="1524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5D8F8F-0D5E-EE9E-D7D1-9C795631D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0463"/>
          <a:stretch/>
        </p:blipFill>
        <p:spPr>
          <a:xfrm>
            <a:off x="314325" y="998241"/>
            <a:ext cx="2305500" cy="1514261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95B91AE9-AB85-E76D-EACA-DB7F60E41593}"/>
              </a:ext>
            </a:extLst>
          </p:cNvPr>
          <p:cNvSpPr/>
          <p:nvPr/>
        </p:nvSpPr>
        <p:spPr>
          <a:xfrm rot="5400000">
            <a:off x="1146306" y="2492807"/>
            <a:ext cx="575257" cy="8516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6" name="文本框 24">
            <a:extLst>
              <a:ext uri="{FF2B5EF4-FFF2-40B4-BE49-F238E27FC236}">
                <a16:creationId xmlns:a16="http://schemas.microsoft.com/office/drawing/2014/main" id="{03338101-607A-E2AC-B5D9-C88F59DA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25400"/>
            <a:ext cx="1570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</a:rPr>
              <a:t>研究方案可行性说明</a:t>
            </a:r>
          </a:p>
        </p:txBody>
      </p:sp>
      <p:sp>
        <p:nvSpPr>
          <p:cNvPr id="43017" name="文本框 25">
            <a:extLst>
              <a:ext uri="{FF2B5EF4-FFF2-40B4-BE49-F238E27FC236}">
                <a16:creationId xmlns:a16="http://schemas.microsoft.com/office/drawing/2014/main" id="{03AF449C-61C9-9161-77D9-C7C8B94FA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2154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研究成果</a:t>
            </a:r>
          </a:p>
        </p:txBody>
      </p:sp>
      <p:grpSp>
        <p:nvGrpSpPr>
          <p:cNvPr id="43018" name="组合 29">
            <a:extLst>
              <a:ext uri="{FF2B5EF4-FFF2-40B4-BE49-F238E27FC236}">
                <a16:creationId xmlns:a16="http://schemas.microsoft.com/office/drawing/2014/main" id="{EF666FB5-A9D7-4DAE-958E-74CF8B1A41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DCB2441-D4F7-4F7D-20A5-C265B70F2288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" name="组合 31">
              <a:extLst>
                <a:ext uri="{FF2B5EF4-FFF2-40B4-BE49-F238E27FC236}">
                  <a16:creationId xmlns:a16="http://schemas.microsoft.com/office/drawing/2014/main" id="{C46A7DCC-7058-BDA4-06E3-0727AA726744}"/>
                </a:ext>
              </a:extLst>
            </p:cNvPr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0A839F16-DC8B-6EEA-9FEB-54C749AE2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" name="Freeform 24">
                <a:extLst>
                  <a:ext uri="{FF2B5EF4-FFF2-40B4-BE49-F238E27FC236}">
                    <a16:creationId xmlns:a16="http://schemas.microsoft.com/office/drawing/2014/main" id="{41D51041-C769-E6CE-4EF6-54728479B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" name="Freeform 25">
                <a:extLst>
                  <a:ext uri="{FF2B5EF4-FFF2-40B4-BE49-F238E27FC236}">
                    <a16:creationId xmlns:a16="http://schemas.microsoft.com/office/drawing/2014/main" id="{86AE4063-4E43-FFC1-4B19-528D0C962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" name="Freeform 26">
                <a:extLst>
                  <a:ext uri="{FF2B5EF4-FFF2-40B4-BE49-F238E27FC236}">
                    <a16:creationId xmlns:a16="http://schemas.microsoft.com/office/drawing/2014/main" id="{C6852F3C-C26B-4FBB-440A-CF32971D4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DF570079-BD13-D92F-46CF-E53109018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4E8BC8A8-FD87-BD43-DD54-64CD24620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" name="Freeform 29">
                <a:extLst>
                  <a:ext uri="{FF2B5EF4-FFF2-40B4-BE49-F238E27FC236}">
                    <a16:creationId xmlns:a16="http://schemas.microsoft.com/office/drawing/2014/main" id="{FDB90EEC-65BD-5150-8F55-A0240C0D0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99C1348C-3C4A-B3B0-CE23-573E7694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7E173FBE-0578-CE29-6901-B94E96521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3BAB2AF2-C265-644E-7C85-4B307C790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" name="Freeform 33">
                <a:extLst>
                  <a:ext uri="{FF2B5EF4-FFF2-40B4-BE49-F238E27FC236}">
                    <a16:creationId xmlns:a16="http://schemas.microsoft.com/office/drawing/2014/main" id="{85AE6E88-C602-8344-0A13-1A5AA58CE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4A70E32-935E-2635-76EE-CBA32C0C2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56" y="1223516"/>
            <a:ext cx="3921884" cy="31762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3C587A-64E6-4C32-A7F2-46D21522B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93" y="1208584"/>
            <a:ext cx="3223513" cy="3191139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16CBB09D-A92E-20B1-0304-584A6A94941B}"/>
              </a:ext>
            </a:extLst>
          </p:cNvPr>
          <p:cNvSpPr/>
          <p:nvPr/>
        </p:nvSpPr>
        <p:spPr>
          <a:xfrm>
            <a:off x="4544295" y="2314236"/>
            <a:ext cx="569843" cy="979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696958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6" name="文本框 24">
            <a:extLst>
              <a:ext uri="{FF2B5EF4-FFF2-40B4-BE49-F238E27FC236}">
                <a16:creationId xmlns:a16="http://schemas.microsoft.com/office/drawing/2014/main" id="{03338101-607A-E2AC-B5D9-C88F59DA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25400"/>
            <a:ext cx="1570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</a:rPr>
              <a:t>研究方案可行性说明</a:t>
            </a:r>
          </a:p>
        </p:txBody>
      </p:sp>
      <p:sp>
        <p:nvSpPr>
          <p:cNvPr id="43017" name="文本框 25">
            <a:extLst>
              <a:ext uri="{FF2B5EF4-FFF2-40B4-BE49-F238E27FC236}">
                <a16:creationId xmlns:a16="http://schemas.microsoft.com/office/drawing/2014/main" id="{03AF449C-61C9-9161-77D9-C7C8B94FA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2154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研究成果</a:t>
            </a:r>
          </a:p>
        </p:txBody>
      </p:sp>
      <p:grpSp>
        <p:nvGrpSpPr>
          <p:cNvPr id="43018" name="组合 29">
            <a:extLst>
              <a:ext uri="{FF2B5EF4-FFF2-40B4-BE49-F238E27FC236}">
                <a16:creationId xmlns:a16="http://schemas.microsoft.com/office/drawing/2014/main" id="{EF666FB5-A9D7-4DAE-958E-74CF8B1A41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DCB2441-D4F7-4F7D-20A5-C265B70F2288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" name="组合 31">
              <a:extLst>
                <a:ext uri="{FF2B5EF4-FFF2-40B4-BE49-F238E27FC236}">
                  <a16:creationId xmlns:a16="http://schemas.microsoft.com/office/drawing/2014/main" id="{C46A7DCC-7058-BDA4-06E3-0727AA726744}"/>
                </a:ext>
              </a:extLst>
            </p:cNvPr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0A839F16-DC8B-6EEA-9FEB-54C749AE2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" name="Freeform 24">
                <a:extLst>
                  <a:ext uri="{FF2B5EF4-FFF2-40B4-BE49-F238E27FC236}">
                    <a16:creationId xmlns:a16="http://schemas.microsoft.com/office/drawing/2014/main" id="{41D51041-C769-E6CE-4EF6-54728479B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" name="Freeform 25">
                <a:extLst>
                  <a:ext uri="{FF2B5EF4-FFF2-40B4-BE49-F238E27FC236}">
                    <a16:creationId xmlns:a16="http://schemas.microsoft.com/office/drawing/2014/main" id="{86AE4063-4E43-FFC1-4B19-528D0C962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" name="Freeform 26">
                <a:extLst>
                  <a:ext uri="{FF2B5EF4-FFF2-40B4-BE49-F238E27FC236}">
                    <a16:creationId xmlns:a16="http://schemas.microsoft.com/office/drawing/2014/main" id="{C6852F3C-C26B-4FBB-440A-CF32971D4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DF570079-BD13-D92F-46CF-E53109018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4E8BC8A8-FD87-BD43-DD54-64CD24620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" name="Freeform 29">
                <a:extLst>
                  <a:ext uri="{FF2B5EF4-FFF2-40B4-BE49-F238E27FC236}">
                    <a16:creationId xmlns:a16="http://schemas.microsoft.com/office/drawing/2014/main" id="{FDB90EEC-65BD-5150-8F55-A0240C0D0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99C1348C-3C4A-B3B0-CE23-573E7694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7E173FBE-0578-CE29-6901-B94E96521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3BAB2AF2-C265-644E-7C85-4B307C790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" name="Freeform 33">
                <a:extLst>
                  <a:ext uri="{FF2B5EF4-FFF2-40B4-BE49-F238E27FC236}">
                    <a16:creationId xmlns:a16="http://schemas.microsoft.com/office/drawing/2014/main" id="{85AE6E88-C602-8344-0A13-1A5AA58CE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DCA9EC8-6A1D-0814-945C-7F739240E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98" y="855110"/>
            <a:ext cx="2980673" cy="1604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3C078F-FDCB-4D87-F6C3-21D314FE5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8" y="127981"/>
            <a:ext cx="3554467" cy="23313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6AA158-6070-4A2D-78DB-7362E5DAE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7" y="2571750"/>
            <a:ext cx="3536984" cy="2345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40991D-ED5E-419D-01C3-F6BF7DBAE7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78" y="2571750"/>
            <a:ext cx="3554467" cy="2345251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715D357D-8359-636E-1693-CD92951B3019}"/>
              </a:ext>
            </a:extLst>
          </p:cNvPr>
          <p:cNvSpPr/>
          <p:nvPr/>
        </p:nvSpPr>
        <p:spPr>
          <a:xfrm>
            <a:off x="2230083" y="230383"/>
            <a:ext cx="2046904" cy="5628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02AE2B86-9CD1-BF0F-FA24-EB6BA4BFAF51}"/>
              </a:ext>
            </a:extLst>
          </p:cNvPr>
          <p:cNvSpPr/>
          <p:nvPr/>
        </p:nvSpPr>
        <p:spPr>
          <a:xfrm rot="5400000">
            <a:off x="115538" y="1402645"/>
            <a:ext cx="1277121" cy="4683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902224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6" name="文本框 24">
            <a:extLst>
              <a:ext uri="{FF2B5EF4-FFF2-40B4-BE49-F238E27FC236}">
                <a16:creationId xmlns:a16="http://schemas.microsoft.com/office/drawing/2014/main" id="{03338101-607A-E2AC-B5D9-C88F59DAD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25400"/>
            <a:ext cx="1570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chemeClr val="bg1"/>
                </a:solidFill>
              </a:rPr>
              <a:t>研究方案可行性说明</a:t>
            </a:r>
          </a:p>
        </p:txBody>
      </p:sp>
      <p:sp>
        <p:nvSpPr>
          <p:cNvPr id="43017" name="文本框 25">
            <a:extLst>
              <a:ext uri="{FF2B5EF4-FFF2-40B4-BE49-F238E27FC236}">
                <a16:creationId xmlns:a16="http://schemas.microsoft.com/office/drawing/2014/main" id="{03AF449C-61C9-9161-77D9-C7C8B94FA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21542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研究成果</a:t>
            </a:r>
          </a:p>
        </p:txBody>
      </p:sp>
      <p:grpSp>
        <p:nvGrpSpPr>
          <p:cNvPr id="43018" name="组合 29">
            <a:extLst>
              <a:ext uri="{FF2B5EF4-FFF2-40B4-BE49-F238E27FC236}">
                <a16:creationId xmlns:a16="http://schemas.microsoft.com/office/drawing/2014/main" id="{EF666FB5-A9D7-4DAE-958E-74CF8B1A41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325" y="274638"/>
            <a:ext cx="468313" cy="468312"/>
            <a:chOff x="1928879" y="1944350"/>
            <a:chExt cx="1129689" cy="1129689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DCB2441-D4F7-4F7D-20A5-C265B70F2288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" name="组合 31">
              <a:extLst>
                <a:ext uri="{FF2B5EF4-FFF2-40B4-BE49-F238E27FC236}">
                  <a16:creationId xmlns:a16="http://schemas.microsoft.com/office/drawing/2014/main" id="{C46A7DCC-7058-BDA4-06E3-0727AA726744}"/>
                </a:ext>
              </a:extLst>
            </p:cNvPr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0A839F16-DC8B-6EEA-9FEB-54C749AE2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4" name="Freeform 24">
                <a:extLst>
                  <a:ext uri="{FF2B5EF4-FFF2-40B4-BE49-F238E27FC236}">
                    <a16:creationId xmlns:a16="http://schemas.microsoft.com/office/drawing/2014/main" id="{41D51041-C769-E6CE-4EF6-54728479B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5" name="Freeform 25">
                <a:extLst>
                  <a:ext uri="{FF2B5EF4-FFF2-40B4-BE49-F238E27FC236}">
                    <a16:creationId xmlns:a16="http://schemas.microsoft.com/office/drawing/2014/main" id="{86AE4063-4E43-FFC1-4B19-528D0C962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6" name="Freeform 26">
                <a:extLst>
                  <a:ext uri="{FF2B5EF4-FFF2-40B4-BE49-F238E27FC236}">
                    <a16:creationId xmlns:a16="http://schemas.microsoft.com/office/drawing/2014/main" id="{C6852F3C-C26B-4FBB-440A-CF32971D4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id="{DF570079-BD13-D92F-46CF-E53109018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id="{4E8BC8A8-FD87-BD43-DD54-64CD24620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39" name="Freeform 29">
                <a:extLst>
                  <a:ext uri="{FF2B5EF4-FFF2-40B4-BE49-F238E27FC236}">
                    <a16:creationId xmlns:a16="http://schemas.microsoft.com/office/drawing/2014/main" id="{FDB90EEC-65BD-5150-8F55-A0240C0D0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0" name="Freeform 30">
                <a:extLst>
                  <a:ext uri="{FF2B5EF4-FFF2-40B4-BE49-F238E27FC236}">
                    <a16:creationId xmlns:a16="http://schemas.microsoft.com/office/drawing/2014/main" id="{99C1348C-3C4A-B3B0-CE23-573E7694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7E173FBE-0578-CE29-6901-B94E96521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2" name="Freeform 32">
                <a:extLst>
                  <a:ext uri="{FF2B5EF4-FFF2-40B4-BE49-F238E27FC236}">
                    <a16:creationId xmlns:a16="http://schemas.microsoft.com/office/drawing/2014/main" id="{3BAB2AF2-C265-644E-7C85-4B307C790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  <p:sp>
            <p:nvSpPr>
              <p:cNvPr id="43" name="Freeform 33">
                <a:extLst>
                  <a:ext uri="{FF2B5EF4-FFF2-40B4-BE49-F238E27FC236}">
                    <a16:creationId xmlns:a16="http://schemas.microsoft.com/office/drawing/2014/main" id="{85AE6E88-C602-8344-0A13-1A5AA58CE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latin typeface="+mn-lt"/>
                  <a:ea typeface="+mn-ea"/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5724868-2144-17FA-5D0B-F955E8E92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9" y="742653"/>
            <a:ext cx="6174753" cy="40782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DE2435-2D7C-BABD-01E7-3383F553098B}"/>
              </a:ext>
            </a:extLst>
          </p:cNvPr>
          <p:cNvSpPr txBox="1"/>
          <p:nvPr/>
        </p:nvSpPr>
        <p:spPr>
          <a:xfrm>
            <a:off x="393170" y="2033141"/>
            <a:ext cx="170010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/>
              <a:t>Different Light Angles </a:t>
            </a:r>
            <a:br>
              <a:rPr kumimoji="1" lang="en-US" altLang="zh-CN" sz="1600"/>
            </a:br>
            <a:r>
              <a:rPr kumimoji="1" lang="en-US" altLang="zh-CN" sz="1600"/>
              <a:t>and </a:t>
            </a:r>
            <a:br>
              <a:rPr kumimoji="1" lang="en-US" altLang="zh-CN" sz="1600"/>
            </a:br>
            <a:r>
              <a:rPr kumimoji="1" lang="en-US" altLang="zh-CN" sz="2000"/>
              <a:t>At Night</a:t>
            </a:r>
            <a:endParaRPr kumimoji="1"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182887248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E2636F-92BA-7AF4-6D86-79327AAF7DBE}"/>
              </a:ext>
            </a:extLst>
          </p:cNvPr>
          <p:cNvSpPr txBox="1"/>
          <p:nvPr/>
        </p:nvSpPr>
        <p:spPr>
          <a:xfrm>
            <a:off x="3361476" y="2313781"/>
            <a:ext cx="40862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40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后期计划与展望</a:t>
            </a:r>
            <a:endParaRPr lang="zh-CN" altLang="zh-CN" sz="40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155" name="文本框 4">
            <a:extLst>
              <a:ext uri="{FF2B5EF4-FFF2-40B4-BE49-F238E27FC236}">
                <a16:creationId xmlns:a16="http://schemas.microsoft.com/office/drawing/2014/main" id="{9C674652-47DD-8D3E-1E8C-964FF1D1A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102" y="2082006"/>
            <a:ext cx="1331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/>
              <a:t>PART FOUR</a:t>
            </a:r>
            <a:endParaRPr lang="zh-CN" altLang="en-US" sz="1400"/>
          </a:p>
        </p:txBody>
      </p:sp>
      <p:grpSp>
        <p:nvGrpSpPr>
          <p:cNvPr id="49156" name="组合 5">
            <a:extLst>
              <a:ext uri="{FF2B5EF4-FFF2-40B4-BE49-F238E27FC236}">
                <a16:creationId xmlns:a16="http://schemas.microsoft.com/office/drawing/2014/main" id="{75496D6A-4833-312B-A46A-62BAC644B93C}"/>
              </a:ext>
            </a:extLst>
          </p:cNvPr>
          <p:cNvGrpSpPr>
            <a:grpSpLocks/>
          </p:cNvGrpSpPr>
          <p:nvPr/>
        </p:nvGrpSpPr>
        <p:grpSpPr bwMode="auto">
          <a:xfrm>
            <a:off x="2108940" y="2007394"/>
            <a:ext cx="1128712" cy="1128712"/>
            <a:chOff x="2817516" y="1944350"/>
            <a:chExt cx="1129689" cy="112968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1EB4C85-ADA2-5324-F8F1-0EE51975AE27}"/>
                </a:ext>
              </a:extLst>
            </p:cNvPr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3F73A27-90A5-EDBB-889F-4E9211D2A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5668" y="2160437"/>
              <a:ext cx="444885" cy="65779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12271AC-012E-1FFA-C434-FC6EEC292279}"/>
              </a:ext>
            </a:extLst>
          </p:cNvPr>
          <p:cNvSpPr/>
          <p:nvPr/>
        </p:nvSpPr>
        <p:spPr>
          <a:xfrm>
            <a:off x="229217" y="140008"/>
            <a:ext cx="2875933" cy="4863484"/>
          </a:xfrm>
          <a:prstGeom prst="roundRect">
            <a:avLst>
              <a:gd name="adj" fmla="val 970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2"/>
              </a:solidFill>
            </a:endParaRPr>
          </a:p>
        </p:txBody>
      </p:sp>
      <p:sp>
        <p:nvSpPr>
          <p:cNvPr id="22541" name="文本框 1">
            <a:extLst>
              <a:ext uri="{FF2B5EF4-FFF2-40B4-BE49-F238E27FC236}">
                <a16:creationId xmlns:a16="http://schemas.microsoft.com/office/drawing/2014/main" id="{8343301F-F36F-F58B-2D7E-47ABA0E3C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18" y="1876107"/>
            <a:ext cx="2505075" cy="113877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3600" dirty="0">
                <a:solidFill>
                  <a:schemeClr val="bg1"/>
                </a:solidFill>
              </a:rPr>
              <a:t>目录 </a:t>
            </a:r>
            <a:endParaRPr lang="en-US" altLang="zh-CN" sz="3600" dirty="0">
              <a:solidFill>
                <a:schemeClr val="bg1"/>
              </a:solidFill>
            </a:endParaRPr>
          </a:p>
          <a:p>
            <a:pPr algn="ctr" eaLnBrk="1" hangingPunct="1"/>
            <a:r>
              <a:rPr lang="en-US" altLang="zh-CN" sz="3200" dirty="0">
                <a:solidFill>
                  <a:schemeClr val="bg1"/>
                </a:solidFill>
              </a:rPr>
              <a:t>CONTENTS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5AF9AD-249E-D974-E985-22F4C1523EE1}"/>
              </a:ext>
            </a:extLst>
          </p:cNvPr>
          <p:cNvSpPr/>
          <p:nvPr/>
        </p:nvSpPr>
        <p:spPr>
          <a:xfrm>
            <a:off x="4892067" y="1125071"/>
            <a:ext cx="3530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1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项目简介</a:t>
            </a:r>
            <a:r>
              <a:rPr lang="en-US" altLang="zh-CN" sz="2400" kern="1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&amp;</a:t>
            </a:r>
            <a:r>
              <a:rPr lang="zh-CN" altLang="en-US" sz="2400" kern="1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原定研究计划</a:t>
            </a:r>
            <a:endParaRPr lang="zh-CN" altLang="zh-CN" sz="2400" kern="1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CA0575-ED59-CFAA-0C90-0C81E4F64A9D}"/>
              </a:ext>
            </a:extLst>
          </p:cNvPr>
          <p:cNvSpPr/>
          <p:nvPr/>
        </p:nvSpPr>
        <p:spPr>
          <a:xfrm>
            <a:off x="4892067" y="1901798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关键技术与理论</a:t>
            </a:r>
            <a:endParaRPr lang="zh-CN" altLang="zh-CN" sz="24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263D4E-4398-7874-AAC1-A650695519F9}"/>
              </a:ext>
            </a:extLst>
          </p:cNvPr>
          <p:cNvSpPr/>
          <p:nvPr/>
        </p:nvSpPr>
        <p:spPr>
          <a:xfrm>
            <a:off x="4892067" y="267852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研究成果进展</a:t>
            </a:r>
            <a:endParaRPr lang="zh-CN" altLang="zh-CN" sz="24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E2FE939-BEB4-AD87-8578-E6292AF78C50}"/>
              </a:ext>
            </a:extLst>
          </p:cNvPr>
          <p:cNvSpPr/>
          <p:nvPr/>
        </p:nvSpPr>
        <p:spPr>
          <a:xfrm>
            <a:off x="4892067" y="345525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cs typeface="Times New Roman" panose="02020603050405020304" pitchFamily="18" charset="0"/>
              </a:rPr>
              <a:t>后期计划与展望</a:t>
            </a:r>
            <a:endParaRPr lang="zh-CN" altLang="zh-CN" sz="24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369" name="组合 25">
            <a:extLst>
              <a:ext uri="{FF2B5EF4-FFF2-40B4-BE49-F238E27FC236}">
                <a16:creationId xmlns:a16="http://schemas.microsoft.com/office/drawing/2014/main" id="{1EDB127C-BF29-616B-7368-69055A0A59FF}"/>
              </a:ext>
            </a:extLst>
          </p:cNvPr>
          <p:cNvGrpSpPr>
            <a:grpSpLocks/>
          </p:cNvGrpSpPr>
          <p:nvPr/>
        </p:nvGrpSpPr>
        <p:grpSpPr bwMode="auto">
          <a:xfrm>
            <a:off x="4379305" y="1148883"/>
            <a:ext cx="360362" cy="360363"/>
            <a:chOff x="2558424" y="1401428"/>
            <a:chExt cx="1318727" cy="1318727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1D1AAB6-5B5B-2AB2-30C2-94730FF2916F}"/>
                </a:ext>
              </a:extLst>
            </p:cNvPr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3A89BCD7-A3A8-1C3E-D6F8-BB6BCB326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612" y="1813895"/>
              <a:ext cx="1086352" cy="598362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5371" name="组合 32">
            <a:extLst>
              <a:ext uri="{FF2B5EF4-FFF2-40B4-BE49-F238E27FC236}">
                <a16:creationId xmlns:a16="http://schemas.microsoft.com/office/drawing/2014/main" id="{10B99317-8D77-404F-CE7E-8C45935F54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79305" y="1952598"/>
            <a:ext cx="360362" cy="360362"/>
            <a:chOff x="1928879" y="1944350"/>
            <a:chExt cx="1129689" cy="1129689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16E0FBE-3981-88FC-E0DE-9146D5F97B5D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D6B47BC9-C05E-B2FD-2FE6-D26C21925A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2825" y="2103602"/>
              <a:ext cx="661891" cy="791279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grpSp>
        <p:nvGrpSpPr>
          <p:cNvPr id="15372" name="组合 35">
            <a:extLst>
              <a:ext uri="{FF2B5EF4-FFF2-40B4-BE49-F238E27FC236}">
                <a16:creationId xmlns:a16="http://schemas.microsoft.com/office/drawing/2014/main" id="{A5B2C6EE-1E91-62DE-C243-B0FAF3E0E3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79305" y="2715037"/>
            <a:ext cx="360362" cy="360363"/>
            <a:chOff x="1928879" y="1944350"/>
            <a:chExt cx="1129689" cy="1129689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97661BF-D686-8491-B0B1-110C0C5AFE37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" name="组合 39">
              <a:extLst>
                <a:ext uri="{FF2B5EF4-FFF2-40B4-BE49-F238E27FC236}">
                  <a16:creationId xmlns:a16="http://schemas.microsoft.com/office/drawing/2014/main" id="{CD6F8F26-2FC7-5FA0-5980-4BCC6EF293D4}"/>
                </a:ext>
              </a:extLst>
            </p:cNvPr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1243C8B2-7626-46F9-64FA-60FCD504E4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EBB978CE-35CB-13E6-36C0-917B7903B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5569DBB5-CF95-A7E0-F2AC-602F43427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ABC39D07-7DE1-2AEB-9C0E-267EC618A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4E98EF3C-8FB4-864A-4587-599E03A1D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5FE3B0E3-C82D-D2BC-71EC-08421E779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25150120-E50C-031B-CAF7-F54970D90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DD25DF0F-998F-42CD-386F-A7B8A8A48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F3D1283A-4249-9CD4-E0E6-5893D340C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E690279B-4249-5F92-537F-A2D7FB735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  <p:sp>
            <p:nvSpPr>
              <p:cNvPr id="51" name="Freeform 33">
                <a:extLst>
                  <a:ext uri="{FF2B5EF4-FFF2-40B4-BE49-F238E27FC236}">
                    <a16:creationId xmlns:a16="http://schemas.microsoft.com/office/drawing/2014/main" id="{0C08232F-4B32-F7E7-9FEE-69926CC31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5373" name="组合 51">
            <a:extLst>
              <a:ext uri="{FF2B5EF4-FFF2-40B4-BE49-F238E27FC236}">
                <a16:creationId xmlns:a16="http://schemas.microsoft.com/office/drawing/2014/main" id="{2C9F2A12-0072-2CA4-B81D-14D02C3E58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79305" y="3502877"/>
            <a:ext cx="360362" cy="360362"/>
            <a:chOff x="2817516" y="1944350"/>
            <a:chExt cx="1129689" cy="1129689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A8DA72E7-7084-3627-2FBB-EC1B3878E958}"/>
                </a:ext>
              </a:extLst>
            </p:cNvPr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78EB0E97-E313-21C6-B174-CD7FCD2575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5738" y="2158343"/>
              <a:ext cx="442917" cy="66189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+mn-lt"/>
                <a:ea typeface="+mn-ea"/>
              </a:endParaRPr>
            </a:p>
          </p:txBody>
        </p:sp>
      </p:grpSp>
      <p:sp>
        <p:nvSpPr>
          <p:cNvPr id="2" name="箭头: 左右 1">
            <a:extLst>
              <a:ext uri="{FF2B5EF4-FFF2-40B4-BE49-F238E27FC236}">
                <a16:creationId xmlns:a16="http://schemas.microsoft.com/office/drawing/2014/main" id="{FD72A87C-6662-517D-63D4-00F74CD17C51}"/>
              </a:ext>
            </a:extLst>
          </p:cNvPr>
          <p:cNvSpPr/>
          <p:nvPr/>
        </p:nvSpPr>
        <p:spPr>
          <a:xfrm>
            <a:off x="585439" y="3140020"/>
            <a:ext cx="2237136" cy="16423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左右 2">
            <a:extLst>
              <a:ext uri="{FF2B5EF4-FFF2-40B4-BE49-F238E27FC236}">
                <a16:creationId xmlns:a16="http://schemas.microsoft.com/office/drawing/2014/main" id="{401909E2-A0A6-C8F3-5670-C628F0966331}"/>
              </a:ext>
            </a:extLst>
          </p:cNvPr>
          <p:cNvSpPr/>
          <p:nvPr/>
        </p:nvSpPr>
        <p:spPr>
          <a:xfrm>
            <a:off x="572735" y="1586736"/>
            <a:ext cx="2249840" cy="18345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5">
            <a:extLst>
              <a:ext uri="{FF2B5EF4-FFF2-40B4-BE49-F238E27FC236}">
                <a16:creationId xmlns:a16="http://schemas.microsoft.com/office/drawing/2014/main" id="{A8DFC043-05BC-12AC-9B57-334A0FB59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672" y="216164"/>
            <a:ext cx="878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计划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EAF0B1E-4691-8236-92B8-5AACD49B06E1}"/>
              </a:ext>
            </a:extLst>
          </p:cNvPr>
          <p:cNvSpPr/>
          <p:nvPr/>
        </p:nvSpPr>
        <p:spPr>
          <a:xfrm>
            <a:off x="819150" y="1673225"/>
            <a:ext cx="2363788" cy="2363788"/>
          </a:xfrm>
          <a:prstGeom prst="ellipse">
            <a:avLst/>
          </a:prstGeom>
          <a:solidFill>
            <a:srgbClr val="414455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accent6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E6970C9-FEF7-D563-0004-347EEA744378}"/>
              </a:ext>
            </a:extLst>
          </p:cNvPr>
          <p:cNvSpPr/>
          <p:nvPr/>
        </p:nvSpPr>
        <p:spPr>
          <a:xfrm>
            <a:off x="704850" y="1558925"/>
            <a:ext cx="2592388" cy="2592388"/>
          </a:xfrm>
          <a:prstGeom prst="ellipse">
            <a:avLst/>
          </a:prstGeom>
          <a:noFill/>
          <a:ln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微软雅黑" pitchFamily="34" charset="-122"/>
            </a:endParaRPr>
          </a:p>
        </p:txBody>
      </p:sp>
      <p:pic>
        <p:nvPicPr>
          <p:cNvPr id="30725" name="图片 12">
            <a:extLst>
              <a:ext uri="{FF2B5EF4-FFF2-40B4-BE49-F238E27FC236}">
                <a16:creationId xmlns:a16="http://schemas.microsoft.com/office/drawing/2014/main" id="{3A95D367-F0F1-DD33-E2DA-0540C8FE1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2208213"/>
            <a:ext cx="914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1BBEE8C-E340-77ED-455C-3E0F08E96FC4}"/>
              </a:ext>
            </a:extLst>
          </p:cNvPr>
          <p:cNvCxnSpPr>
            <a:stCxn id="12" idx="0"/>
            <a:endCxn id="18" idx="2"/>
          </p:cNvCxnSpPr>
          <p:nvPr/>
        </p:nvCxnSpPr>
        <p:spPr>
          <a:xfrm flipV="1">
            <a:off x="2001044" y="1093558"/>
            <a:ext cx="2115345" cy="465367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26AB082-1F69-3324-32D1-7F10CC6865CF}"/>
              </a:ext>
            </a:extLst>
          </p:cNvPr>
          <p:cNvCxnSpPr>
            <a:stCxn id="12" idx="6"/>
            <a:endCxn id="21" idx="2"/>
          </p:cNvCxnSpPr>
          <p:nvPr/>
        </p:nvCxnSpPr>
        <p:spPr>
          <a:xfrm flipV="1">
            <a:off x="3297238" y="2697992"/>
            <a:ext cx="740656" cy="157127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1829784-0137-B498-8C76-408670CDD0B3}"/>
              </a:ext>
            </a:extLst>
          </p:cNvPr>
          <p:cNvCxnSpPr>
            <a:stCxn id="12" idx="4"/>
            <a:endCxn id="24" idx="2"/>
          </p:cNvCxnSpPr>
          <p:nvPr/>
        </p:nvCxnSpPr>
        <p:spPr>
          <a:xfrm flipV="1">
            <a:off x="2001044" y="4036167"/>
            <a:ext cx="2028966" cy="11514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29" name="组合 16">
            <a:extLst>
              <a:ext uri="{FF2B5EF4-FFF2-40B4-BE49-F238E27FC236}">
                <a16:creationId xmlns:a16="http://schemas.microsoft.com/office/drawing/2014/main" id="{5583FD56-E684-E8F3-AD1C-FDDFEE33D573}"/>
              </a:ext>
            </a:extLst>
          </p:cNvPr>
          <p:cNvGrpSpPr>
            <a:grpSpLocks/>
          </p:cNvGrpSpPr>
          <p:nvPr/>
        </p:nvGrpSpPr>
        <p:grpSpPr bwMode="auto">
          <a:xfrm>
            <a:off x="4116389" y="733195"/>
            <a:ext cx="719137" cy="720725"/>
            <a:chOff x="3995936" y="1495374"/>
            <a:chExt cx="720080" cy="72008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DC333DE-CD62-19D3-544F-DF202B92DADD}"/>
                </a:ext>
              </a:extLst>
            </p:cNvPr>
            <p:cNvSpPr/>
            <p:nvPr/>
          </p:nvSpPr>
          <p:spPr>
            <a:xfrm>
              <a:off x="3995936" y="1495374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微软雅黑" pitchFamily="34" charset="-122"/>
              </a:endParaRPr>
            </a:p>
          </p:txBody>
        </p:sp>
        <p:sp>
          <p:nvSpPr>
            <p:cNvPr id="30747" name="TextBox 9">
              <a:extLst>
                <a:ext uri="{FF2B5EF4-FFF2-40B4-BE49-F238E27FC236}">
                  <a16:creationId xmlns:a16="http://schemas.microsoft.com/office/drawing/2014/main" id="{89BE8953-5CDB-C5AC-9B59-85141C112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1545" y="1624511"/>
              <a:ext cx="604653" cy="52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</a:rPr>
                <a:t>01</a:t>
              </a:r>
              <a:endParaRPr lang="zh-CN" altLang="en-US" sz="28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730" name="组合 19">
            <a:extLst>
              <a:ext uri="{FF2B5EF4-FFF2-40B4-BE49-F238E27FC236}">
                <a16:creationId xmlns:a16="http://schemas.microsoft.com/office/drawing/2014/main" id="{BFBCFCF4-D1CE-89EC-CD22-2D88E331A2F5}"/>
              </a:ext>
            </a:extLst>
          </p:cNvPr>
          <p:cNvGrpSpPr>
            <a:grpSpLocks/>
          </p:cNvGrpSpPr>
          <p:nvPr/>
        </p:nvGrpSpPr>
        <p:grpSpPr bwMode="auto">
          <a:xfrm>
            <a:off x="4037894" y="2338423"/>
            <a:ext cx="719137" cy="719137"/>
            <a:chOff x="3995936" y="2786571"/>
            <a:chExt cx="720080" cy="72008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2ACFB0C-8DD9-D74E-148F-604881155EB4}"/>
                </a:ext>
              </a:extLst>
            </p:cNvPr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微软雅黑" pitchFamily="34" charset="-122"/>
              </a:endParaRPr>
            </a:p>
          </p:txBody>
        </p:sp>
        <p:sp>
          <p:nvSpPr>
            <p:cNvPr id="30745" name="TextBox 12">
              <a:extLst>
                <a:ext uri="{FF2B5EF4-FFF2-40B4-BE49-F238E27FC236}">
                  <a16:creationId xmlns:a16="http://schemas.microsoft.com/office/drawing/2014/main" id="{8F41AE22-8827-919B-8331-FED097492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1543" y="2920654"/>
              <a:ext cx="6046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</a:rPr>
                <a:t>02</a:t>
              </a:r>
              <a:endParaRPr lang="zh-CN" altLang="en-US" sz="28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731" name="组合 22">
            <a:extLst>
              <a:ext uri="{FF2B5EF4-FFF2-40B4-BE49-F238E27FC236}">
                <a16:creationId xmlns:a16="http://schemas.microsoft.com/office/drawing/2014/main" id="{9B892522-F5B8-B98F-D46A-DBA9C46C95F0}"/>
              </a:ext>
            </a:extLst>
          </p:cNvPr>
          <p:cNvGrpSpPr>
            <a:grpSpLocks/>
          </p:cNvGrpSpPr>
          <p:nvPr/>
        </p:nvGrpSpPr>
        <p:grpSpPr bwMode="auto">
          <a:xfrm>
            <a:off x="4030010" y="3675804"/>
            <a:ext cx="719137" cy="720725"/>
            <a:chOff x="3995936" y="4087662"/>
            <a:chExt cx="720080" cy="72008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4097A26-5657-497B-1647-0997DB7A1444}"/>
                </a:ext>
              </a:extLst>
            </p:cNvPr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latin typeface="微软雅黑" pitchFamily="34" charset="-122"/>
              </a:endParaRPr>
            </a:p>
          </p:txBody>
        </p:sp>
        <p:sp>
          <p:nvSpPr>
            <p:cNvPr id="30743" name="TextBox 15">
              <a:extLst>
                <a:ext uri="{FF2B5EF4-FFF2-40B4-BE49-F238E27FC236}">
                  <a16:creationId xmlns:a16="http://schemas.microsoft.com/office/drawing/2014/main" id="{EFAACBAA-E114-F542-7F01-4B39073BD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1545" y="4216800"/>
              <a:ext cx="6046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</a:rPr>
                <a:t>03</a:t>
              </a:r>
              <a:endParaRPr lang="zh-CN" altLang="en-US" sz="28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6" name="TextBox 16">
            <a:extLst>
              <a:ext uri="{FF2B5EF4-FFF2-40B4-BE49-F238E27FC236}">
                <a16:creationId xmlns:a16="http://schemas.microsoft.com/office/drawing/2014/main" id="{34C4E800-AEBA-B892-6BC0-DFA610590C01}"/>
              </a:ext>
            </a:extLst>
          </p:cNvPr>
          <p:cNvSpPr txBox="1"/>
          <p:nvPr/>
        </p:nvSpPr>
        <p:spPr bwMode="auto">
          <a:xfrm>
            <a:off x="5017529" y="806872"/>
            <a:ext cx="3546475" cy="102374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微软雅黑" panose="020B0503020204020204" pitchFamily="34" charset="-122"/>
              </a:rPr>
              <a:t>团队将专注于对无人机拍摄数据进行预处理（数据清洗、分类和初步分析）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</a:rPr>
              <a:t>疏通管线的前半段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BF1F5E-DAA3-120C-CE2C-FDAC4500E41A}"/>
              </a:ext>
            </a:extLst>
          </p:cNvPr>
          <p:cNvSpPr/>
          <p:nvPr/>
        </p:nvSpPr>
        <p:spPr bwMode="auto">
          <a:xfrm>
            <a:off x="5021263" y="449892"/>
            <a:ext cx="2020888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中期后第一个月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13069648-025D-90A3-7A5A-1CFCBB9AA016}"/>
              </a:ext>
            </a:extLst>
          </p:cNvPr>
          <p:cNvSpPr txBox="1"/>
          <p:nvPr/>
        </p:nvSpPr>
        <p:spPr bwMode="auto">
          <a:xfrm>
            <a:off x="5006975" y="2488938"/>
            <a:ext cx="3546475" cy="7005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0D0D0D"/>
                </a:solidFill>
                <a:latin typeface="微软雅黑" panose="020B0503020204020204" pitchFamily="34" charset="-122"/>
              </a:rPr>
              <a:t>在这个阶段，我们将集中精力研发用户有好的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</a:rPr>
              <a:t>GUI</a:t>
            </a:r>
            <a:r>
              <a:rPr lang="zh-CN" altLang="en-US" sz="1400" dirty="0">
                <a:solidFill>
                  <a:srgbClr val="0D0D0D"/>
                </a:solidFill>
                <a:latin typeface="微软雅黑" panose="020B0503020204020204" pitchFamily="34" charset="-122"/>
              </a:rPr>
              <a:t>界面，并优化演示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</a:rPr>
              <a:t>系统性能</a:t>
            </a:r>
            <a:r>
              <a:rPr lang="zh-CN" altLang="en-US" sz="1400" dirty="0">
                <a:solidFill>
                  <a:srgbClr val="0D0D0D"/>
                </a:solidFill>
                <a:latin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D0D0D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C9F14DE-0B0A-1510-0627-35DAAF6B6C85}"/>
              </a:ext>
            </a:extLst>
          </p:cNvPr>
          <p:cNvSpPr/>
          <p:nvPr/>
        </p:nvSpPr>
        <p:spPr bwMode="auto">
          <a:xfrm>
            <a:off x="5021263" y="2122226"/>
            <a:ext cx="202088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中期后第二个月</a:t>
            </a:r>
          </a:p>
        </p:txBody>
      </p:sp>
      <p:sp>
        <p:nvSpPr>
          <p:cNvPr id="30" name="TextBox 20">
            <a:extLst>
              <a:ext uri="{FF2B5EF4-FFF2-40B4-BE49-F238E27FC236}">
                <a16:creationId xmlns:a16="http://schemas.microsoft.com/office/drawing/2014/main" id="{F5713764-DF74-8F20-3679-D23AA8E1E0CE}"/>
              </a:ext>
            </a:extLst>
          </p:cNvPr>
          <p:cNvSpPr txBox="1"/>
          <p:nvPr/>
        </p:nvSpPr>
        <p:spPr bwMode="auto">
          <a:xfrm>
            <a:off x="4980922" y="3898054"/>
            <a:ext cx="3546475" cy="8906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rgbClr val="0D0D0D"/>
                </a:solidFill>
                <a:latin typeface="微软雅黑" panose="020B0503020204020204" pitchFamily="34" charset="-122"/>
              </a:rPr>
              <a:t>在这个阶段，我们的重点将放在光照仿真研究上，我们将试验先进渲染技术和光照算法，探索</a:t>
            </a:r>
            <a:r>
              <a:rPr lang="zh-CN" altLang="en-US" sz="1200" b="1" dirty="0">
                <a:solidFill>
                  <a:srgbClr val="0D0D0D"/>
                </a:solidFill>
                <a:latin typeface="微软雅黑" panose="020B0503020204020204" pitchFamily="34" charset="-122"/>
              </a:rPr>
              <a:t>阴影去除、纹理重绘和</a:t>
            </a:r>
            <a:r>
              <a:rPr lang="en-US" altLang="zh-CN" sz="1200" b="1" dirty="0">
                <a:solidFill>
                  <a:srgbClr val="0D0D0D"/>
                </a:solidFill>
                <a:latin typeface="微软雅黑" panose="020B0503020204020204" pitchFamily="34" charset="-122"/>
              </a:rPr>
              <a:t>LOD</a:t>
            </a:r>
            <a:r>
              <a:rPr lang="zh-CN" altLang="en-US" sz="1200" b="1" dirty="0">
                <a:solidFill>
                  <a:srgbClr val="0D0D0D"/>
                </a:solidFill>
                <a:latin typeface="微软雅黑" panose="020B0503020204020204" pitchFamily="34" charset="-122"/>
              </a:rPr>
              <a:t>技术</a:t>
            </a:r>
            <a:r>
              <a:rPr lang="zh-CN" altLang="en-US" sz="1200" dirty="0">
                <a:solidFill>
                  <a:srgbClr val="0D0D0D"/>
                </a:solidFill>
                <a:latin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rgbClr val="0D0D0D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B259151-2B99-88DA-076B-F9399C44EEEE}"/>
              </a:ext>
            </a:extLst>
          </p:cNvPr>
          <p:cNvSpPr/>
          <p:nvPr/>
        </p:nvSpPr>
        <p:spPr bwMode="auto">
          <a:xfrm>
            <a:off x="4995210" y="3532929"/>
            <a:ext cx="2020887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中期后第三个月</a:t>
            </a:r>
          </a:p>
        </p:txBody>
      </p:sp>
      <p:pic>
        <p:nvPicPr>
          <p:cNvPr id="30739" name="图片 31">
            <a:extLst>
              <a:ext uri="{FF2B5EF4-FFF2-40B4-BE49-F238E27FC236}">
                <a16:creationId xmlns:a16="http://schemas.microsoft.com/office/drawing/2014/main" id="{72D6F685-5FB7-71FB-90FA-53F16AB83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-20638"/>
            <a:ext cx="15319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5">
            <a:extLst>
              <a:ext uri="{FF2B5EF4-FFF2-40B4-BE49-F238E27FC236}">
                <a16:creationId xmlns:a16="http://schemas.microsoft.com/office/drawing/2014/main" id="{5749A53C-3F7B-EF0F-D2E4-615A47D9A1C1}"/>
              </a:ext>
            </a:extLst>
          </p:cNvPr>
          <p:cNvGrpSpPr>
            <a:grpSpLocks/>
          </p:cNvGrpSpPr>
          <p:nvPr/>
        </p:nvGrpSpPr>
        <p:grpSpPr bwMode="auto">
          <a:xfrm>
            <a:off x="293392" y="205098"/>
            <a:ext cx="501738" cy="501738"/>
            <a:chOff x="2817516" y="1944350"/>
            <a:chExt cx="1129689" cy="1129689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D7E63E0-D5B6-5B3B-227F-5B4DED55F6C0}"/>
                </a:ext>
              </a:extLst>
            </p:cNvPr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166F2101-3942-64D9-4341-EC0CD5E464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5668" y="2160437"/>
              <a:ext cx="444885" cy="65779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>
                <a:latin typeface="+mn-lt"/>
                <a:ea typeface="+mn-ea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811E024-A447-5F0A-3803-16E4A60E9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66697">
            <a:off x="2616649" y="377877"/>
            <a:ext cx="1408393" cy="79080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5D175942-C855-35AA-0E98-195D8174432E}"/>
              </a:ext>
            </a:extLst>
          </p:cNvPr>
          <p:cNvGrpSpPr>
            <a:grpSpLocks/>
          </p:cNvGrpSpPr>
          <p:nvPr/>
        </p:nvGrpSpPr>
        <p:grpSpPr bwMode="auto">
          <a:xfrm>
            <a:off x="293392" y="205098"/>
            <a:ext cx="501738" cy="501738"/>
            <a:chOff x="2817516" y="1944350"/>
            <a:chExt cx="1129689" cy="112968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F827F37-04B8-0F98-A0D3-BD2619ACC58C}"/>
                </a:ext>
              </a:extLst>
            </p:cNvPr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B3C449-1377-CE44-8113-AF0764382E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5668" y="2160437"/>
              <a:ext cx="444885" cy="65779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00">
                <a:latin typeface="+mn-lt"/>
                <a:ea typeface="+mn-ea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105C312-DC96-23E6-69BA-F7180355D98D}"/>
              </a:ext>
            </a:extLst>
          </p:cNvPr>
          <p:cNvSpPr txBox="1"/>
          <p:nvPr/>
        </p:nvSpPr>
        <p:spPr>
          <a:xfrm>
            <a:off x="826886" y="255912"/>
            <a:ext cx="21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重光照研究思路</a:t>
            </a: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779033-0715-8F6D-9CA3-A5E510BC791C}"/>
              </a:ext>
            </a:extLst>
          </p:cNvPr>
          <p:cNvSpPr txBox="1"/>
          <p:nvPr/>
        </p:nvSpPr>
        <p:spPr>
          <a:xfrm>
            <a:off x="293391" y="2042444"/>
            <a:ext cx="1203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/>
              <a:t>重光照</a:t>
            </a:r>
            <a:endParaRPr kumimoji="1" lang="en-US" altLang="zh-CN" sz="1800"/>
          </a:p>
          <a:p>
            <a:r>
              <a:rPr kumimoji="1" lang="zh-CN" altLang="en-US" sz="1800"/>
              <a:t>基本方法</a:t>
            </a:r>
            <a:endParaRPr kumimoji="1" lang="en-US" altLang="zh-CN" sz="1800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AC9C631C-E8F0-9213-0BDD-A740FEB460F1}"/>
              </a:ext>
            </a:extLst>
          </p:cNvPr>
          <p:cNvSpPr/>
          <p:nvPr/>
        </p:nvSpPr>
        <p:spPr>
          <a:xfrm>
            <a:off x="1371458" y="1574752"/>
            <a:ext cx="1203323" cy="16167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>
                <a:solidFill>
                  <a:srgbClr val="002060"/>
                </a:solidFill>
              </a:rPr>
              <a:t>Unreal Shading Graph</a:t>
            </a:r>
            <a:endParaRPr kumimoji="1" lang="zh-CN" altLang="en-US" b="1">
              <a:solidFill>
                <a:srgbClr val="00206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52E49F-0A5D-1049-7472-A14F665287C5}"/>
              </a:ext>
            </a:extLst>
          </p:cNvPr>
          <p:cNvSpPr txBox="1"/>
          <p:nvPr/>
        </p:nvSpPr>
        <p:spPr>
          <a:xfrm>
            <a:off x="2698741" y="20424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/>
              <a:t>去阴影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D56F46-032D-AD99-29E3-841E26BDC1D1}"/>
              </a:ext>
            </a:extLst>
          </p:cNvPr>
          <p:cNvSpPr txBox="1"/>
          <p:nvPr/>
        </p:nvSpPr>
        <p:spPr>
          <a:xfrm>
            <a:off x="2574132" y="2480571"/>
            <a:ext cx="12033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（去的不好的地方，手工做</a:t>
            </a:r>
            <a:r>
              <a:rPr kumimoji="1" lang="en-US" altLang="zh-CN"/>
              <a:t>inpainting</a:t>
            </a:r>
            <a:r>
              <a:rPr kumimoji="1" lang="zh-CN" altLang="en-US"/>
              <a:t>）</a:t>
            </a: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889B6A5B-8791-7B17-8AB5-EA6080FDA13B}"/>
              </a:ext>
            </a:extLst>
          </p:cNvPr>
          <p:cNvSpPr/>
          <p:nvPr/>
        </p:nvSpPr>
        <p:spPr>
          <a:xfrm>
            <a:off x="3803963" y="2288437"/>
            <a:ext cx="450574" cy="58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78B9116-277B-F427-EF32-9365600D9D80}"/>
              </a:ext>
            </a:extLst>
          </p:cNvPr>
          <p:cNvSpPr txBox="1"/>
          <p:nvPr/>
        </p:nvSpPr>
        <p:spPr>
          <a:xfrm>
            <a:off x="4351342" y="2002363"/>
            <a:ext cx="1930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/>
              <a:t>基于原始图片</a:t>
            </a:r>
            <a:br>
              <a:rPr kumimoji="1" lang="en-US" altLang="zh-CN" sz="1600" b="1"/>
            </a:br>
            <a:r>
              <a:rPr kumimoji="1" lang="zh-CN" altLang="en-US" sz="1600" b="1"/>
              <a:t>计算新纹理和贴图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ABE8B4-D3AD-D598-1FCD-2FB05173A753}"/>
              </a:ext>
            </a:extLst>
          </p:cNvPr>
          <p:cNvSpPr txBox="1"/>
          <p:nvPr/>
        </p:nvSpPr>
        <p:spPr>
          <a:xfrm>
            <a:off x="4351342" y="2632849"/>
            <a:ext cx="183742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/>
              <a:t>（根据几何在各个图片里去对应像素的</a:t>
            </a:r>
            <a:r>
              <a:rPr kumimoji="1" lang="en-US" altLang="zh-CN"/>
              <a:t>median</a:t>
            </a:r>
            <a:r>
              <a:rPr kumimoji="1" lang="zh-CN" altLang="en-US"/>
              <a:t>值；</a:t>
            </a:r>
            <a:endParaRPr kumimoji="1" lang="en-US" altLang="zh-CN"/>
          </a:p>
          <a:p>
            <a:r>
              <a:rPr kumimoji="1" lang="en-US" altLang="zh-CN"/>
              <a:t>OR</a:t>
            </a:r>
          </a:p>
          <a:p>
            <a:r>
              <a:rPr kumimoji="1" lang="zh-CN" altLang="en-US"/>
              <a:t>把太亮和太暗颜色去掉，用剩下的取平均值）</a:t>
            </a:r>
            <a:endParaRPr kumimoji="1" lang="en-US" altLang="zh-CN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45FACCE-80A8-D66C-A50E-98C2417CB650}"/>
              </a:ext>
            </a:extLst>
          </p:cNvPr>
          <p:cNvSpPr/>
          <p:nvPr/>
        </p:nvSpPr>
        <p:spPr bwMode="auto">
          <a:xfrm>
            <a:off x="2829546" y="1311930"/>
            <a:ext cx="417237" cy="417237"/>
          </a:xfrm>
          <a:prstGeom prst="ellipse">
            <a:avLst/>
          </a:prstGeom>
          <a:solidFill>
            <a:srgbClr val="00206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>
                <a:solidFill>
                  <a:schemeClr val="bg1"/>
                </a:solidFill>
              </a:rPr>
              <a:t>1</a:t>
            </a: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C85EA46-7A42-46CC-5C1E-A6EA13010E0B}"/>
              </a:ext>
            </a:extLst>
          </p:cNvPr>
          <p:cNvSpPr/>
          <p:nvPr/>
        </p:nvSpPr>
        <p:spPr bwMode="auto">
          <a:xfrm>
            <a:off x="5061434" y="1418385"/>
            <a:ext cx="417237" cy="417237"/>
          </a:xfrm>
          <a:prstGeom prst="ellipse">
            <a:avLst/>
          </a:prstGeom>
          <a:solidFill>
            <a:srgbClr val="00206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>
                <a:solidFill>
                  <a:schemeClr val="bg1"/>
                </a:solidFill>
              </a:rPr>
              <a:t>2</a:t>
            </a:r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8E5E8AF4-8197-7CDD-DCD3-3DA8502F6F66}"/>
              </a:ext>
            </a:extLst>
          </p:cNvPr>
          <p:cNvSpPr/>
          <p:nvPr/>
        </p:nvSpPr>
        <p:spPr>
          <a:xfrm>
            <a:off x="6285570" y="1879024"/>
            <a:ext cx="1192697" cy="1507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>
                <a:solidFill>
                  <a:srgbClr val="002060"/>
                </a:solidFill>
              </a:rPr>
              <a:t>计算出的像素：</a:t>
            </a:r>
            <a:r>
              <a:rPr kumimoji="1" lang="en-US" altLang="zh-CN" b="1">
                <a:solidFill>
                  <a:srgbClr val="002060"/>
                </a:solidFill>
              </a:rPr>
              <a:t>albedo</a:t>
            </a:r>
            <a:endParaRPr kumimoji="1" lang="zh-CN" altLang="en-US" b="1">
              <a:solidFill>
                <a:srgbClr val="00206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32B412-1F61-31A1-BDD8-51AABAFBC145}"/>
              </a:ext>
            </a:extLst>
          </p:cNvPr>
          <p:cNvSpPr txBox="1"/>
          <p:nvPr/>
        </p:nvSpPr>
        <p:spPr>
          <a:xfrm>
            <a:off x="7503284" y="2294751"/>
            <a:ext cx="134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/>
              <a:t>室外场景重光照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18BC9D-1E51-8CDD-D67B-01D00D86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20" y="498628"/>
            <a:ext cx="2304910" cy="12827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5A7C7C-EDD5-7DFA-98D3-BF22DAF47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91" y="3453012"/>
            <a:ext cx="2759421" cy="12926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F8DB07-5221-6E9F-37AC-165D5A5ED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918" y="3453012"/>
            <a:ext cx="1686806" cy="137201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216C2D-E055-FA47-FE4E-4B63379535F0}"/>
              </a:ext>
            </a:extLst>
          </p:cNvPr>
          <p:cNvSpPr/>
          <p:nvPr/>
        </p:nvSpPr>
        <p:spPr>
          <a:xfrm>
            <a:off x="2529025" y="1313140"/>
            <a:ext cx="4163323" cy="1849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solidFill>
                  <a:schemeClr val="accent6">
                    <a:lumMod val="75000"/>
                  </a:schemeClr>
                </a:solidFill>
                <a:latin typeface="Impact" pitchFamily="34" charset="0"/>
              </a:rPr>
              <a:t>THANKS!</a:t>
            </a:r>
            <a:endParaRPr lang="zh-CN" altLang="en-US" sz="8800" dirty="0">
              <a:solidFill>
                <a:schemeClr val="accent6">
                  <a:lumMod val="75000"/>
                </a:schemeClr>
              </a:solidFill>
              <a:latin typeface="Impact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3E2BA7-D6D9-5541-2D4A-E97F2EF46CE9}"/>
              </a:ext>
            </a:extLst>
          </p:cNvPr>
          <p:cNvSpPr/>
          <p:nvPr/>
        </p:nvSpPr>
        <p:spPr>
          <a:xfrm>
            <a:off x="2975320" y="3054145"/>
            <a:ext cx="3048000" cy="5000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rgbClr val="3A3A3A"/>
                </a:solidFill>
                <a:latin typeface="微软雅黑" panose="020B0503020204020204" pitchFamily="34" charset="-122"/>
              </a:rPr>
              <a:t>恳请各位老师批评指正！</a:t>
            </a:r>
          </a:p>
        </p:txBody>
      </p:sp>
    </p:spTree>
  </p:cSld>
  <p:clrMapOvr>
    <a:masterClrMapping/>
  </p:clrMapOvr>
  <p:transition spd="slow">
    <p:check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0_1701410148">
            <a:hlinkClick r:id="" action="ppaction://media"/>
            <a:extLst>
              <a:ext uri="{FF2B5EF4-FFF2-40B4-BE49-F238E27FC236}">
                <a16:creationId xmlns:a16="http://schemas.microsoft.com/office/drawing/2014/main" id="{945FB518-A368-F5B6-43AE-2D4288185F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171" y="356084"/>
            <a:ext cx="6991657" cy="44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80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3">
            <a:extLst>
              <a:ext uri="{FF2B5EF4-FFF2-40B4-BE49-F238E27FC236}">
                <a16:creationId xmlns:a16="http://schemas.microsoft.com/office/drawing/2014/main" id="{21F99EF8-7920-423F-26B1-0CCE226FF105}"/>
              </a:ext>
            </a:extLst>
          </p:cNvPr>
          <p:cNvGrpSpPr>
            <a:grpSpLocks/>
          </p:cNvGrpSpPr>
          <p:nvPr/>
        </p:nvGrpSpPr>
        <p:grpSpPr bwMode="auto">
          <a:xfrm>
            <a:off x="1079899" y="1978365"/>
            <a:ext cx="1128713" cy="1128712"/>
            <a:chOff x="2558424" y="1401428"/>
            <a:chExt cx="1318727" cy="1318727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E9888C3-7D94-3B14-5AF1-5B9EC40AE768}"/>
                </a:ext>
              </a:extLst>
            </p:cNvPr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4218C7C6-09D0-F4DB-B751-21197D8DE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5274" y="1815037"/>
              <a:ext cx="1085027" cy="597230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387" name="文本框 2">
            <a:extLst>
              <a:ext uri="{FF2B5EF4-FFF2-40B4-BE49-F238E27FC236}">
                <a16:creationId xmlns:a16="http://schemas.microsoft.com/office/drawing/2014/main" id="{4769B369-86A7-456A-5863-39E71375E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749" y="2260940"/>
            <a:ext cx="56619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>
                <a:solidFill>
                  <a:srgbClr val="000000"/>
                </a:solidFill>
              </a:rPr>
              <a:t>项目简介</a:t>
            </a:r>
            <a:r>
              <a:rPr lang="en-US" altLang="zh-CN" sz="4800" b="1" dirty="0">
                <a:solidFill>
                  <a:srgbClr val="000000"/>
                </a:solidFill>
              </a:rPr>
              <a:t>&amp;</a:t>
            </a:r>
            <a:r>
              <a:rPr lang="zh-CN" altLang="en-US" sz="4800" b="1" dirty="0">
                <a:solidFill>
                  <a:srgbClr val="000000"/>
                </a:solidFill>
              </a:rPr>
              <a:t>原定计划</a:t>
            </a:r>
          </a:p>
        </p:txBody>
      </p:sp>
      <p:sp>
        <p:nvSpPr>
          <p:cNvPr id="16388" name="文本框 4">
            <a:extLst>
              <a:ext uri="{FF2B5EF4-FFF2-40B4-BE49-F238E27FC236}">
                <a16:creationId xmlns:a16="http://schemas.microsoft.com/office/drawing/2014/main" id="{4321CF4B-39A8-6677-A9AF-C07E2A02D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0062" y="2052977"/>
            <a:ext cx="1092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/>
              <a:t>PART ONE</a:t>
            </a:r>
            <a:endParaRPr lang="zh-CN" altLang="en-US" sz="1400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9" name="组合 36">
            <a:extLst>
              <a:ext uri="{FF2B5EF4-FFF2-40B4-BE49-F238E27FC236}">
                <a16:creationId xmlns:a16="http://schemas.microsoft.com/office/drawing/2014/main" id="{6DC5539B-8F4F-EFA0-CD59-92546314EE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6537B08-392E-D23E-9ACB-2E0C937CCC33}"/>
                </a:ext>
              </a:extLst>
            </p:cNvPr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DD5CBDDF-4C2A-39BC-D192-43B37BD8E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8440" name="文本框 39">
            <a:extLst>
              <a:ext uri="{FF2B5EF4-FFF2-40B4-BE49-F238E27FC236}">
                <a16:creationId xmlns:a16="http://schemas.microsoft.com/office/drawing/2014/main" id="{232FA8E0-C588-502D-BD78-4884F93C7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042" y="301252"/>
            <a:ext cx="2495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项目简介（背景）</a:t>
            </a:r>
          </a:p>
        </p:txBody>
      </p:sp>
      <p:pic>
        <p:nvPicPr>
          <p:cNvPr id="18441" name="图片 33">
            <a:extLst>
              <a:ext uri="{FF2B5EF4-FFF2-40B4-BE49-F238E27FC236}">
                <a16:creationId xmlns:a16="http://schemas.microsoft.com/office/drawing/2014/main" id="{912C95FC-4D82-765F-F818-7893579D7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-20638"/>
            <a:ext cx="15319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83AA1729-DAA8-5273-E2B8-9C25D45EF7FC}"/>
              </a:ext>
            </a:extLst>
          </p:cNvPr>
          <p:cNvGrpSpPr/>
          <p:nvPr/>
        </p:nvGrpSpPr>
        <p:grpSpPr>
          <a:xfrm>
            <a:off x="3052162" y="1144605"/>
            <a:ext cx="1609773" cy="1721010"/>
            <a:chOff x="4157075" y="1647476"/>
            <a:chExt cx="3868031" cy="4130119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9B95DF1-0656-AE78-63BA-9FE71275A482}"/>
                </a:ext>
              </a:extLst>
            </p:cNvPr>
            <p:cNvSpPr/>
            <p:nvPr/>
          </p:nvSpPr>
          <p:spPr>
            <a:xfrm>
              <a:off x="4769519" y="2492742"/>
              <a:ext cx="3125747" cy="31257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2B8FFE6-27E4-0E36-0418-D7CAF2C04BBF}"/>
                </a:ext>
              </a:extLst>
            </p:cNvPr>
            <p:cNvGrpSpPr/>
            <p:nvPr/>
          </p:nvGrpSpPr>
          <p:grpSpPr>
            <a:xfrm rot="20968403">
              <a:off x="7438544" y="1647476"/>
              <a:ext cx="324850" cy="441340"/>
              <a:chOff x="8105286" y="1492516"/>
              <a:chExt cx="324850" cy="441340"/>
            </a:xfrm>
          </p:grpSpPr>
          <p:cxnSp>
            <p:nvCxnSpPr>
              <p:cNvPr id="33" name="直接连接符 64">
                <a:extLst>
                  <a:ext uri="{FF2B5EF4-FFF2-40B4-BE49-F238E27FC236}">
                    <a16:creationId xmlns:a16="http://schemas.microsoft.com/office/drawing/2014/main" id="{E0E88866-ECC0-69DF-71D8-62F8DF1C2612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" flipH="1">
                <a:off x="8105287" y="1492516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65">
                <a:extLst>
                  <a:ext uri="{FF2B5EF4-FFF2-40B4-BE49-F238E27FC236}">
                    <a16:creationId xmlns:a16="http://schemas.microsoft.com/office/drawing/2014/main" id="{AFA857A5-CCC6-689C-BF6F-554740B2AFDB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" flipH="1">
                <a:off x="8105286" y="1665464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8901E02-4225-BE82-61CB-2A03C759C4E8}"/>
                </a:ext>
              </a:extLst>
            </p:cNvPr>
            <p:cNvGrpSpPr/>
            <p:nvPr/>
          </p:nvGrpSpPr>
          <p:grpSpPr>
            <a:xfrm rot="20968403">
              <a:off x="4157075" y="5336255"/>
              <a:ext cx="324850" cy="441340"/>
              <a:chOff x="8105286" y="1492516"/>
              <a:chExt cx="324850" cy="441340"/>
            </a:xfrm>
          </p:grpSpPr>
          <p:cxnSp>
            <p:nvCxnSpPr>
              <p:cNvPr id="31" name="直接连接符 62">
                <a:extLst>
                  <a:ext uri="{FF2B5EF4-FFF2-40B4-BE49-F238E27FC236}">
                    <a16:creationId xmlns:a16="http://schemas.microsoft.com/office/drawing/2014/main" id="{D6AE0098-A73E-8CEC-FC65-04A2E6E2E24C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" flipH="1">
                <a:off x="8105287" y="1492516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63">
                <a:extLst>
                  <a:ext uri="{FF2B5EF4-FFF2-40B4-BE49-F238E27FC236}">
                    <a16:creationId xmlns:a16="http://schemas.microsoft.com/office/drawing/2014/main" id="{F54152E4-BE6C-F2C5-B02E-07A61067BA59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" flipH="1">
                <a:off x="8105286" y="1665464"/>
                <a:ext cx="324849" cy="268392"/>
              </a:xfrm>
              <a:prstGeom prst="line">
                <a:avLst/>
              </a:prstGeom>
              <a:ln w="19050">
                <a:solidFill>
                  <a:srgbClr val="6F6F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1A1FEC6-E8F1-F79F-69E4-F57AF3BA4BC3}"/>
                </a:ext>
              </a:extLst>
            </p:cNvPr>
            <p:cNvSpPr txBox="1"/>
            <p:nvPr/>
          </p:nvSpPr>
          <p:spPr>
            <a:xfrm>
              <a:off x="5162953" y="3852366"/>
              <a:ext cx="2862153" cy="11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What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3F87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？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7E9CEC4-8834-7B24-8933-5EA751221BBD}"/>
                </a:ext>
              </a:extLst>
            </p:cNvPr>
            <p:cNvSpPr/>
            <p:nvPr/>
          </p:nvSpPr>
          <p:spPr>
            <a:xfrm>
              <a:off x="5064845" y="3837960"/>
              <a:ext cx="2062310" cy="346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35" name="molecules-shapes_57399">
            <a:extLst>
              <a:ext uri="{FF2B5EF4-FFF2-40B4-BE49-F238E27FC236}">
                <a16:creationId xmlns:a16="http://schemas.microsoft.com/office/drawing/2014/main" id="{5F59894A-5359-2179-C2CF-1F6A101EB06B}"/>
              </a:ext>
            </a:extLst>
          </p:cNvPr>
          <p:cNvSpPr>
            <a:spLocks noChangeAspect="1"/>
          </p:cNvSpPr>
          <p:nvPr/>
        </p:nvSpPr>
        <p:spPr bwMode="auto">
          <a:xfrm>
            <a:off x="3666796" y="1734121"/>
            <a:ext cx="504000" cy="425881"/>
          </a:xfrm>
          <a:custGeom>
            <a:avLst/>
            <a:gdLst>
              <a:gd name="T0" fmla="*/ 2512 w 2654"/>
              <a:gd name="T1" fmla="*/ 282 h 2246"/>
              <a:gd name="T2" fmla="*/ 2315 w 2654"/>
              <a:gd name="T3" fmla="*/ 259 h 2246"/>
              <a:gd name="T4" fmla="*/ 2183 w 2654"/>
              <a:gd name="T5" fmla="*/ 336 h 2246"/>
              <a:gd name="T6" fmla="*/ 2144 w 2654"/>
              <a:gd name="T7" fmla="*/ 615 h 2246"/>
              <a:gd name="T8" fmla="*/ 2265 w 2654"/>
              <a:gd name="T9" fmla="*/ 730 h 2246"/>
              <a:gd name="T10" fmla="*/ 2227 w 2654"/>
              <a:gd name="T11" fmla="*/ 955 h 2246"/>
              <a:gd name="T12" fmla="*/ 2159 w 2654"/>
              <a:gd name="T13" fmla="*/ 1183 h 2246"/>
              <a:gd name="T14" fmla="*/ 1955 w 2654"/>
              <a:gd name="T15" fmla="*/ 1108 h 2246"/>
              <a:gd name="T16" fmla="*/ 1653 w 2654"/>
              <a:gd name="T17" fmla="*/ 1344 h 2246"/>
              <a:gd name="T18" fmla="*/ 1284 w 2654"/>
              <a:gd name="T19" fmla="*/ 1135 h 2246"/>
              <a:gd name="T20" fmla="*/ 707 w 2654"/>
              <a:gd name="T21" fmla="*/ 885 h 2246"/>
              <a:gd name="T22" fmla="*/ 796 w 2654"/>
              <a:gd name="T23" fmla="*/ 643 h 2246"/>
              <a:gd name="T24" fmla="*/ 1057 w 2654"/>
              <a:gd name="T25" fmla="*/ 661 h 2246"/>
              <a:gd name="T26" fmla="*/ 1183 w 2654"/>
              <a:gd name="T27" fmla="*/ 680 h 2246"/>
              <a:gd name="T28" fmla="*/ 1420 w 2654"/>
              <a:gd name="T29" fmla="*/ 832 h 2246"/>
              <a:gd name="T30" fmla="*/ 1646 w 2654"/>
              <a:gd name="T31" fmla="*/ 644 h 2246"/>
              <a:gd name="T32" fmla="*/ 1552 w 2654"/>
              <a:gd name="T33" fmla="*/ 431 h 2246"/>
              <a:gd name="T34" fmla="*/ 1318 w 2654"/>
              <a:gd name="T35" fmla="*/ 365 h 2246"/>
              <a:gd name="T36" fmla="*/ 1169 w 2654"/>
              <a:gd name="T37" fmla="*/ 563 h 2246"/>
              <a:gd name="T38" fmla="*/ 1170 w 2654"/>
              <a:gd name="T39" fmla="*/ 566 h 2246"/>
              <a:gd name="T40" fmla="*/ 1099 w 2654"/>
              <a:gd name="T41" fmla="*/ 567 h 2246"/>
              <a:gd name="T42" fmla="*/ 797 w 2654"/>
              <a:gd name="T43" fmla="*/ 566 h 2246"/>
              <a:gd name="T44" fmla="*/ 736 w 2654"/>
              <a:gd name="T45" fmla="*/ 378 h 2246"/>
              <a:gd name="T46" fmla="*/ 15 w 2654"/>
              <a:gd name="T47" fmla="*/ 705 h 2246"/>
              <a:gd name="T48" fmla="*/ 579 w 2654"/>
              <a:gd name="T49" fmla="*/ 1017 h 2246"/>
              <a:gd name="T50" fmla="*/ 659 w 2654"/>
              <a:gd name="T51" fmla="*/ 947 h 2246"/>
              <a:gd name="T52" fmla="*/ 716 w 2654"/>
              <a:gd name="T53" fmla="*/ 977 h 2246"/>
              <a:gd name="T54" fmla="*/ 1228 w 2654"/>
              <a:gd name="T55" fmla="*/ 1231 h 2246"/>
              <a:gd name="T56" fmla="*/ 1617 w 2654"/>
              <a:gd name="T57" fmla="*/ 1443 h 2246"/>
              <a:gd name="T58" fmla="*/ 1607 w 2654"/>
              <a:gd name="T59" fmla="*/ 1488 h 2246"/>
              <a:gd name="T60" fmla="*/ 1605 w 2654"/>
              <a:gd name="T61" fmla="*/ 1565 h 2246"/>
              <a:gd name="T62" fmla="*/ 1612 w 2654"/>
              <a:gd name="T63" fmla="*/ 1631 h 2246"/>
              <a:gd name="T64" fmla="*/ 1391 w 2654"/>
              <a:gd name="T65" fmla="*/ 1746 h 2246"/>
              <a:gd name="T66" fmla="*/ 1116 w 2654"/>
              <a:gd name="T67" fmla="*/ 1868 h 2246"/>
              <a:gd name="T68" fmla="*/ 925 w 2654"/>
              <a:gd name="T69" fmla="*/ 1678 h 2246"/>
              <a:gd name="T70" fmla="*/ 739 w 2654"/>
              <a:gd name="T71" fmla="*/ 1756 h 2246"/>
              <a:gd name="T72" fmla="*/ 648 w 2654"/>
              <a:gd name="T73" fmla="*/ 1864 h 2246"/>
              <a:gd name="T74" fmla="*/ 748 w 2654"/>
              <a:gd name="T75" fmla="*/ 2137 h 2246"/>
              <a:gd name="T76" fmla="*/ 1139 w 2654"/>
              <a:gd name="T77" fmla="*/ 2019 h 2246"/>
              <a:gd name="T78" fmla="*/ 1137 w 2654"/>
              <a:gd name="T79" fmla="*/ 1949 h 2246"/>
              <a:gd name="T80" fmla="*/ 1429 w 2654"/>
              <a:gd name="T81" fmla="*/ 1835 h 2246"/>
              <a:gd name="T82" fmla="*/ 1652 w 2654"/>
              <a:gd name="T83" fmla="*/ 1747 h 2246"/>
              <a:gd name="T84" fmla="*/ 1757 w 2654"/>
              <a:gd name="T85" fmla="*/ 1871 h 2246"/>
              <a:gd name="T86" fmla="*/ 2245 w 2654"/>
              <a:gd name="T87" fmla="*/ 1814 h 2246"/>
              <a:gd name="T88" fmla="*/ 2302 w 2654"/>
              <a:gd name="T89" fmla="*/ 1370 h 2246"/>
              <a:gd name="T90" fmla="*/ 2238 w 2654"/>
              <a:gd name="T91" fmla="*/ 1264 h 2246"/>
              <a:gd name="T92" fmla="*/ 2342 w 2654"/>
              <a:gd name="T93" fmla="*/ 938 h 2246"/>
              <a:gd name="T94" fmla="*/ 2386 w 2654"/>
              <a:gd name="T95" fmla="*/ 741 h 2246"/>
              <a:gd name="T96" fmla="*/ 2518 w 2654"/>
              <a:gd name="T97" fmla="*/ 654 h 2246"/>
              <a:gd name="T98" fmla="*/ 2512 w 2654"/>
              <a:gd name="T99" fmla="*/ 282 h 2246"/>
              <a:gd name="T100" fmla="*/ 2236 w 2654"/>
              <a:gd name="T101" fmla="*/ 1601 h 2246"/>
              <a:gd name="T102" fmla="*/ 2225 w 2654"/>
              <a:gd name="T103" fmla="*/ 1553 h 2246"/>
              <a:gd name="T104" fmla="*/ 2225 w 2654"/>
              <a:gd name="T105" fmla="*/ 1471 h 2246"/>
              <a:gd name="T106" fmla="*/ 2236 w 2654"/>
              <a:gd name="T107" fmla="*/ 1601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54" h="2246">
                <a:moveTo>
                  <a:pt x="2512" y="282"/>
                </a:moveTo>
                <a:cubicBezTo>
                  <a:pt x="2458" y="251"/>
                  <a:pt x="2383" y="244"/>
                  <a:pt x="2315" y="259"/>
                </a:cubicBezTo>
                <a:cubicBezTo>
                  <a:pt x="2266" y="256"/>
                  <a:pt x="2213" y="295"/>
                  <a:pt x="2183" y="336"/>
                </a:cubicBezTo>
                <a:cubicBezTo>
                  <a:pt x="2125" y="414"/>
                  <a:pt x="2101" y="525"/>
                  <a:pt x="2144" y="615"/>
                </a:cubicBezTo>
                <a:cubicBezTo>
                  <a:pt x="2169" y="666"/>
                  <a:pt x="2213" y="708"/>
                  <a:pt x="2265" y="730"/>
                </a:cubicBezTo>
                <a:cubicBezTo>
                  <a:pt x="2256" y="805"/>
                  <a:pt x="2248" y="880"/>
                  <a:pt x="2227" y="955"/>
                </a:cubicBezTo>
                <a:cubicBezTo>
                  <a:pt x="2207" y="1031"/>
                  <a:pt x="2182" y="1107"/>
                  <a:pt x="2159" y="1183"/>
                </a:cubicBezTo>
                <a:cubicBezTo>
                  <a:pt x="2102" y="1137"/>
                  <a:pt x="2033" y="1108"/>
                  <a:pt x="1955" y="1108"/>
                </a:cubicBezTo>
                <a:cubicBezTo>
                  <a:pt x="1820" y="1107"/>
                  <a:pt x="1712" y="1220"/>
                  <a:pt x="1653" y="1344"/>
                </a:cubicBezTo>
                <a:cubicBezTo>
                  <a:pt x="1531" y="1281"/>
                  <a:pt x="1394" y="1188"/>
                  <a:pt x="1284" y="1135"/>
                </a:cubicBezTo>
                <a:cubicBezTo>
                  <a:pt x="1102" y="1048"/>
                  <a:pt x="889" y="984"/>
                  <a:pt x="707" y="885"/>
                </a:cubicBezTo>
                <a:cubicBezTo>
                  <a:pt x="755" y="813"/>
                  <a:pt x="787" y="728"/>
                  <a:pt x="796" y="643"/>
                </a:cubicBezTo>
                <a:cubicBezTo>
                  <a:pt x="883" y="649"/>
                  <a:pt x="970" y="654"/>
                  <a:pt x="1057" y="661"/>
                </a:cubicBezTo>
                <a:cubicBezTo>
                  <a:pt x="1095" y="664"/>
                  <a:pt x="1139" y="672"/>
                  <a:pt x="1183" y="680"/>
                </a:cubicBezTo>
                <a:cubicBezTo>
                  <a:pt x="1215" y="778"/>
                  <a:pt x="1301" y="853"/>
                  <a:pt x="1420" y="832"/>
                </a:cubicBezTo>
                <a:cubicBezTo>
                  <a:pt x="1517" y="815"/>
                  <a:pt x="1626" y="747"/>
                  <a:pt x="1646" y="644"/>
                </a:cubicBezTo>
                <a:cubicBezTo>
                  <a:pt x="1662" y="561"/>
                  <a:pt x="1615" y="482"/>
                  <a:pt x="1552" y="431"/>
                </a:cubicBezTo>
                <a:cubicBezTo>
                  <a:pt x="1486" y="378"/>
                  <a:pt x="1403" y="350"/>
                  <a:pt x="1318" y="365"/>
                </a:cubicBezTo>
                <a:cubicBezTo>
                  <a:pt x="1226" y="382"/>
                  <a:pt x="1173" y="477"/>
                  <a:pt x="1169" y="563"/>
                </a:cubicBezTo>
                <a:cubicBezTo>
                  <a:pt x="1169" y="564"/>
                  <a:pt x="1169" y="565"/>
                  <a:pt x="1170" y="566"/>
                </a:cubicBezTo>
                <a:cubicBezTo>
                  <a:pt x="1144" y="567"/>
                  <a:pt x="1120" y="567"/>
                  <a:pt x="1099" y="567"/>
                </a:cubicBezTo>
                <a:cubicBezTo>
                  <a:pt x="999" y="564"/>
                  <a:pt x="898" y="562"/>
                  <a:pt x="797" y="566"/>
                </a:cubicBezTo>
                <a:cubicBezTo>
                  <a:pt x="793" y="499"/>
                  <a:pt x="774" y="434"/>
                  <a:pt x="736" y="378"/>
                </a:cubicBezTo>
                <a:cubicBezTo>
                  <a:pt x="484" y="0"/>
                  <a:pt x="33" y="360"/>
                  <a:pt x="15" y="705"/>
                </a:cubicBezTo>
                <a:cubicBezTo>
                  <a:pt x="0" y="1004"/>
                  <a:pt x="361" y="1180"/>
                  <a:pt x="579" y="1017"/>
                </a:cubicBezTo>
                <a:cubicBezTo>
                  <a:pt x="608" y="997"/>
                  <a:pt x="635" y="974"/>
                  <a:pt x="659" y="947"/>
                </a:cubicBezTo>
                <a:cubicBezTo>
                  <a:pt x="680" y="958"/>
                  <a:pt x="700" y="968"/>
                  <a:pt x="716" y="977"/>
                </a:cubicBezTo>
                <a:cubicBezTo>
                  <a:pt x="879" y="1075"/>
                  <a:pt x="1057" y="1149"/>
                  <a:pt x="1228" y="1231"/>
                </a:cubicBezTo>
                <a:cubicBezTo>
                  <a:pt x="1363" y="1295"/>
                  <a:pt x="1489" y="1367"/>
                  <a:pt x="1617" y="1443"/>
                </a:cubicBezTo>
                <a:cubicBezTo>
                  <a:pt x="1613" y="1458"/>
                  <a:pt x="1610" y="1473"/>
                  <a:pt x="1607" y="1488"/>
                </a:cubicBezTo>
                <a:cubicBezTo>
                  <a:pt x="1603" y="1515"/>
                  <a:pt x="1603" y="1541"/>
                  <a:pt x="1605" y="1565"/>
                </a:cubicBezTo>
                <a:cubicBezTo>
                  <a:pt x="1605" y="1587"/>
                  <a:pt x="1608" y="1609"/>
                  <a:pt x="1612" y="1631"/>
                </a:cubicBezTo>
                <a:cubicBezTo>
                  <a:pt x="1537" y="1667"/>
                  <a:pt x="1462" y="1714"/>
                  <a:pt x="1391" y="1746"/>
                </a:cubicBezTo>
                <a:cubicBezTo>
                  <a:pt x="1315" y="1781"/>
                  <a:pt x="1192" y="1812"/>
                  <a:pt x="1116" y="1868"/>
                </a:cubicBezTo>
                <a:cubicBezTo>
                  <a:pt x="1081" y="1778"/>
                  <a:pt x="1012" y="1697"/>
                  <a:pt x="925" y="1678"/>
                </a:cubicBezTo>
                <a:cubicBezTo>
                  <a:pt x="847" y="1661"/>
                  <a:pt x="782" y="1697"/>
                  <a:pt x="739" y="1756"/>
                </a:cubicBezTo>
                <a:cubicBezTo>
                  <a:pt x="696" y="1772"/>
                  <a:pt x="662" y="1811"/>
                  <a:pt x="648" y="1864"/>
                </a:cubicBezTo>
                <a:cubicBezTo>
                  <a:pt x="624" y="1962"/>
                  <a:pt x="672" y="2076"/>
                  <a:pt x="748" y="2137"/>
                </a:cubicBezTo>
                <a:cubicBezTo>
                  <a:pt x="886" y="2246"/>
                  <a:pt x="1119" y="2213"/>
                  <a:pt x="1139" y="2019"/>
                </a:cubicBezTo>
                <a:cubicBezTo>
                  <a:pt x="1142" y="1997"/>
                  <a:pt x="1141" y="1973"/>
                  <a:pt x="1137" y="1949"/>
                </a:cubicBezTo>
                <a:cubicBezTo>
                  <a:pt x="1234" y="1936"/>
                  <a:pt x="1347" y="1868"/>
                  <a:pt x="1429" y="1835"/>
                </a:cubicBezTo>
                <a:cubicBezTo>
                  <a:pt x="1495" y="1807"/>
                  <a:pt x="1578" y="1782"/>
                  <a:pt x="1652" y="1747"/>
                </a:cubicBezTo>
                <a:cubicBezTo>
                  <a:pt x="1677" y="1794"/>
                  <a:pt x="1711" y="1837"/>
                  <a:pt x="1757" y="1871"/>
                </a:cubicBezTo>
                <a:cubicBezTo>
                  <a:pt x="1906" y="1984"/>
                  <a:pt x="2115" y="1935"/>
                  <a:pt x="2245" y="1814"/>
                </a:cubicBezTo>
                <a:cubicBezTo>
                  <a:pt x="2367" y="1702"/>
                  <a:pt x="2366" y="1510"/>
                  <a:pt x="2302" y="1370"/>
                </a:cubicBezTo>
                <a:cubicBezTo>
                  <a:pt x="2285" y="1332"/>
                  <a:pt x="2264" y="1297"/>
                  <a:pt x="2238" y="1264"/>
                </a:cubicBezTo>
                <a:cubicBezTo>
                  <a:pt x="2274" y="1155"/>
                  <a:pt x="2310" y="1047"/>
                  <a:pt x="2342" y="938"/>
                </a:cubicBezTo>
                <a:cubicBezTo>
                  <a:pt x="2359" y="879"/>
                  <a:pt x="2379" y="809"/>
                  <a:pt x="2386" y="741"/>
                </a:cubicBezTo>
                <a:cubicBezTo>
                  <a:pt x="2437" y="727"/>
                  <a:pt x="2484" y="692"/>
                  <a:pt x="2518" y="654"/>
                </a:cubicBezTo>
                <a:cubicBezTo>
                  <a:pt x="2609" y="552"/>
                  <a:pt x="2654" y="363"/>
                  <a:pt x="2512" y="282"/>
                </a:cubicBezTo>
                <a:close/>
                <a:moveTo>
                  <a:pt x="2236" y="1601"/>
                </a:moveTo>
                <a:cubicBezTo>
                  <a:pt x="2235" y="1584"/>
                  <a:pt x="2232" y="1568"/>
                  <a:pt x="2225" y="1553"/>
                </a:cubicBezTo>
                <a:cubicBezTo>
                  <a:pt x="2228" y="1527"/>
                  <a:pt x="2228" y="1499"/>
                  <a:pt x="2225" y="1471"/>
                </a:cubicBezTo>
                <a:cubicBezTo>
                  <a:pt x="2236" y="1515"/>
                  <a:pt x="2240" y="1559"/>
                  <a:pt x="2236" y="1601"/>
                </a:cubicBezTo>
                <a:close/>
              </a:path>
            </a:pathLst>
          </a:custGeom>
          <a:solidFill>
            <a:srgbClr val="003F8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7046581-0F24-7C68-DF56-BEEFCB4E4450}"/>
              </a:ext>
            </a:extLst>
          </p:cNvPr>
          <p:cNvSpPr/>
          <p:nvPr/>
        </p:nvSpPr>
        <p:spPr>
          <a:xfrm>
            <a:off x="675660" y="1070855"/>
            <a:ext cx="2311016" cy="1667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数字孪生：</a:t>
            </a:r>
            <a:endParaRPr kumimoji="0" lang="en-US" altLang="zh-CN" b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将现实世界的物体，充分运用物理模型、传感器、各项运营数据等，在</a:t>
            </a:r>
            <a:r>
              <a:rPr kumimoji="0" lang="zh-CN" altLang="en-US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虚拟空间中实现映射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0" lang="en-US" altLang="zh-CN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130DA0D-835F-3F6E-6875-9E05AC24113A}"/>
              </a:ext>
            </a:extLst>
          </p:cNvPr>
          <p:cNvSpPr/>
          <p:nvPr/>
        </p:nvSpPr>
        <p:spPr>
          <a:xfrm>
            <a:off x="4928268" y="912445"/>
            <a:ext cx="2495978" cy="158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数字孪生城市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即在网络世界里建设与现实世界相匹配对应的“孪生城市”，实现城市全要素的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数字化和虚拟化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以及城市状态的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实时化和可视化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0" lang="en-US" altLang="zh-CN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B73E0B-0409-13CE-9A45-B7EB2CCE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2936745"/>
            <a:ext cx="2311016" cy="12576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2DDC9B-9F25-D906-C414-11C248EE1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459" y="1144605"/>
            <a:ext cx="1295409" cy="12763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059662-D80F-C224-9F38-24B57D9DC3B2}"/>
              </a:ext>
            </a:extLst>
          </p:cNvPr>
          <p:cNvSpPr txBox="1"/>
          <p:nvPr/>
        </p:nvSpPr>
        <p:spPr>
          <a:xfrm>
            <a:off x="3666796" y="3033930"/>
            <a:ext cx="3680634" cy="153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/>
              <a:t>虚幻引擎与光照仿真：</a:t>
            </a:r>
            <a:endParaRPr lang="en-US" altLang="zh-CN" sz="2400" b="1" dirty="0"/>
          </a:p>
          <a:p>
            <a:pPr>
              <a:lnSpc>
                <a:spcPct val="125000"/>
              </a:lnSpc>
            </a:pPr>
            <a:r>
              <a:rPr lang="zh-CN" altLang="en-US" dirty="0"/>
              <a:t>虚幻</a:t>
            </a:r>
            <a:r>
              <a:rPr lang="en-US" altLang="zh-CN" dirty="0"/>
              <a:t>5</a:t>
            </a:r>
            <a:r>
              <a:rPr lang="zh-CN" altLang="en-US" dirty="0"/>
              <a:t>对</a:t>
            </a:r>
            <a:r>
              <a:rPr lang="en-US" altLang="zh-CN" b="1" dirty="0"/>
              <a:t>Ray Tracing</a:t>
            </a:r>
            <a:r>
              <a:rPr lang="zh-CN" altLang="en-US" b="1" dirty="0"/>
              <a:t>、全局光照、虚拟化和实时渲染</a:t>
            </a:r>
            <a:r>
              <a:rPr lang="zh-CN" altLang="en-US" dirty="0"/>
              <a:t>的良好支持让它成为绝好的研究平台；此外虚幻的</a:t>
            </a:r>
            <a:r>
              <a:rPr lang="zh-CN" altLang="en-US" b="1" dirty="0"/>
              <a:t>强交互性</a:t>
            </a:r>
            <a:r>
              <a:rPr lang="zh-CN" altLang="en-US" dirty="0"/>
              <a:t>、广泛的</a:t>
            </a:r>
            <a:r>
              <a:rPr lang="zh-CN" altLang="en-US" b="1" dirty="0"/>
              <a:t>适配</a:t>
            </a:r>
            <a:r>
              <a:rPr lang="zh-CN" altLang="en-US" dirty="0"/>
              <a:t>能力、丰富的社区支持。 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6ED854-CEE8-F5F4-5A19-D3C77471B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246" y="3033930"/>
            <a:ext cx="1367535" cy="129673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文本框 39">
            <a:extLst>
              <a:ext uri="{FF2B5EF4-FFF2-40B4-BE49-F238E27FC236}">
                <a16:creationId xmlns:a16="http://schemas.microsoft.com/office/drawing/2014/main" id="{232FA8E0-C588-502D-BD78-4884F93C7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2537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项目简介（背景）</a:t>
            </a:r>
          </a:p>
        </p:txBody>
      </p:sp>
      <p:pic>
        <p:nvPicPr>
          <p:cNvPr id="18441" name="图片 33">
            <a:extLst>
              <a:ext uri="{FF2B5EF4-FFF2-40B4-BE49-F238E27FC236}">
                <a16:creationId xmlns:a16="http://schemas.microsoft.com/office/drawing/2014/main" id="{912C95FC-4D82-765F-F818-7893579D7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-20638"/>
            <a:ext cx="15319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7432ED3-1644-F1F0-6216-AA653FE3DB7E}"/>
              </a:ext>
            </a:extLst>
          </p:cNvPr>
          <p:cNvGrpSpPr/>
          <p:nvPr/>
        </p:nvGrpSpPr>
        <p:grpSpPr>
          <a:xfrm>
            <a:off x="201395" y="1108935"/>
            <a:ext cx="8741210" cy="3641206"/>
            <a:chOff x="233306" y="940801"/>
            <a:chExt cx="11651154" cy="5510265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9CDEFE9-A5C4-2104-2CEF-929E41223134}"/>
                </a:ext>
              </a:extLst>
            </p:cNvPr>
            <p:cNvSpPr txBox="1"/>
            <p:nvPr/>
          </p:nvSpPr>
          <p:spPr>
            <a:xfrm>
              <a:off x="233306" y="1206371"/>
              <a:ext cx="3716110" cy="1022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b="1" dirty="0">
                  <a:latin typeface="+mj-ea"/>
                  <a:ea typeface="+mj-ea"/>
                </a:rPr>
                <a:t>1.[</a:t>
              </a:r>
              <a:r>
                <a:rPr lang="zh-CN" altLang="en-US" sz="1800" b="1" dirty="0">
                  <a:latin typeface="+mj-ea"/>
                  <a:ea typeface="+mj-ea"/>
                </a:rPr>
                <a:t>物理</a:t>
              </a:r>
              <a:r>
                <a:rPr lang="zh-CN" altLang="en-US" sz="1800" b="1" dirty="0">
                  <a:latin typeface="+mj-ea"/>
                  <a:ea typeface="+mj-ea"/>
                  <a:sym typeface="Wingdings" panose="05000000000000000000" pitchFamily="2" charset="2"/>
                </a:rPr>
                <a:t>→数字</a:t>
              </a:r>
              <a:r>
                <a:rPr lang="en-US" altLang="zh-CN" sz="1800" b="1" dirty="0">
                  <a:latin typeface="+mj-ea"/>
                  <a:ea typeface="+mj-ea"/>
                  <a:sym typeface="Wingdings" panose="05000000000000000000" pitchFamily="2" charset="2"/>
                </a:rPr>
                <a:t>]</a:t>
              </a:r>
              <a:r>
                <a:rPr lang="zh-CN" altLang="en-US" sz="1800" b="1" dirty="0">
                  <a:latin typeface="+mj-ea"/>
                  <a:ea typeface="+mj-ea"/>
                  <a:sym typeface="Wingdings" panose="05000000000000000000" pitchFamily="2" charset="2"/>
                </a:rPr>
                <a:t> 精准映射</a:t>
              </a:r>
              <a:endParaRPr lang="en-US" altLang="zh-CN" sz="1800" b="1" dirty="0">
                <a:latin typeface="+mj-ea"/>
                <a:ea typeface="+mj-ea"/>
                <a:sym typeface="Wingdings" panose="05000000000000000000" pitchFamily="2" charset="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00" dirty="0">
                  <a:latin typeface="华文楷体" panose="02010600040101010101" pitchFamily="2" charset="-122"/>
                  <a:ea typeface="华文楷体" panose="02010600040101010101" pitchFamily="2" charset="-122"/>
                  <a:sym typeface="Wingdings" panose="05000000000000000000" pitchFamily="2" charset="2"/>
                </a:rPr>
                <a:t>(BIM,GIS</a:t>
              </a:r>
              <a:r>
                <a:rPr lang="zh-CN" altLang="en-US" sz="1100" dirty="0">
                  <a:latin typeface="华文楷体" panose="02010600040101010101" pitchFamily="2" charset="-122"/>
                  <a:ea typeface="华文楷体" panose="02010600040101010101" pitchFamily="2" charset="-122"/>
                  <a:sym typeface="Wingdings" panose="05000000000000000000" pitchFamily="2" charset="2"/>
                </a:rPr>
                <a:t>等）宏观规划、动态监测</a:t>
              </a:r>
              <a:endParaRPr lang="en-US" altLang="zh-CN" sz="11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DA1EE50-09F1-68E4-9A69-8288C586630D}"/>
                    </a:ext>
                  </a:extLst>
                </p14:cNvPr>
                <p14:cNvContentPartPr/>
                <p14:nvPr/>
              </p14:nvContentPartPr>
              <p14:xfrm>
                <a:off x="4158676" y="1006617"/>
                <a:ext cx="360" cy="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DA1EE50-09F1-68E4-9A69-8288C58663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49676" y="9976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EC63D01-BDFA-F26E-7D2E-62117997D898}"/>
                </a:ext>
              </a:extLst>
            </p:cNvPr>
            <p:cNvSpPr txBox="1"/>
            <p:nvPr/>
          </p:nvSpPr>
          <p:spPr>
            <a:xfrm>
              <a:off x="380441" y="5172485"/>
              <a:ext cx="3908258" cy="1022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00"/>
                </a:lnSpc>
                <a:defRPr/>
              </a:pPr>
              <a:r>
                <a:rPr lang="en-US" altLang="zh-CN" sz="1800" b="1" dirty="0">
                  <a:latin typeface="+mj-ea"/>
                  <a:ea typeface="+mj-ea"/>
                </a:rPr>
                <a:t>3.[</a:t>
              </a:r>
              <a:r>
                <a:rPr lang="zh-CN" altLang="en-US" sz="1800" b="1" dirty="0">
                  <a:latin typeface="+mj-ea"/>
                  <a:ea typeface="+mj-ea"/>
                </a:rPr>
                <a:t>物理</a:t>
              </a:r>
              <a:r>
                <a:rPr lang="en-US" altLang="zh-CN" sz="1800" b="1" dirty="0">
                  <a:latin typeface="+mj-ea"/>
                  <a:ea typeface="+mj-ea"/>
                  <a:sym typeface="Wingdings" panose="05000000000000000000" pitchFamily="2" charset="2"/>
                </a:rPr>
                <a:t></a:t>
              </a:r>
              <a:r>
                <a:rPr lang="zh-CN" altLang="en-US" sz="1800" b="1" dirty="0">
                  <a:latin typeface="+mj-ea"/>
                  <a:ea typeface="+mj-ea"/>
                  <a:sym typeface="Wingdings" panose="05000000000000000000" pitchFamily="2" charset="2"/>
                </a:rPr>
                <a:t>数字</a:t>
              </a:r>
              <a:r>
                <a:rPr lang="en-US" altLang="zh-CN" sz="1800" b="1" dirty="0">
                  <a:latin typeface="+mj-ea"/>
                  <a:ea typeface="+mj-ea"/>
                  <a:sym typeface="Wingdings" panose="05000000000000000000" pitchFamily="2" charset="2"/>
                </a:rPr>
                <a:t>]</a:t>
              </a:r>
              <a:r>
                <a:rPr lang="zh-CN" altLang="en-US" sz="1800" b="1" dirty="0">
                  <a:latin typeface="+mj-ea"/>
                  <a:ea typeface="+mj-ea"/>
                  <a:sym typeface="Wingdings" panose="05000000000000000000" pitchFamily="2" charset="2"/>
                </a:rPr>
                <a:t> 虚实交互</a:t>
              </a:r>
              <a:endParaRPr lang="en-US" altLang="zh-CN" sz="1800" b="1" dirty="0">
                <a:latin typeface="+mj-ea"/>
                <a:ea typeface="+mj-ea"/>
                <a:sym typeface="Wingdings" panose="05000000000000000000" pitchFamily="2" charset="2"/>
              </a:endParaRPr>
            </a:p>
            <a:p>
              <a:pPr lvl="0" algn="ctr">
                <a:lnSpc>
                  <a:spcPct val="130000"/>
                </a:lnSpc>
                <a:defRPr/>
              </a:pPr>
              <a:r>
                <a:rPr lang="zh-CN" altLang="en-US" sz="1100" dirty="0">
                  <a:latin typeface="华文楷体" panose="02010600040101010101" pitchFamily="2" charset="-122"/>
                  <a:ea typeface="华文楷体" panose="02010600040101010101" pitchFamily="2" charset="-122"/>
                  <a:sym typeface="Wingdings" panose="05000000000000000000" pitchFamily="2" charset="2"/>
                </a:rPr>
                <a:t>布局推演、预设计</a:t>
              </a:r>
              <a:r>
                <a:rPr lang="en-US" altLang="zh-CN" sz="1100" dirty="0">
                  <a:latin typeface="华文楷体" panose="02010600040101010101" pitchFamily="2" charset="-122"/>
                  <a:ea typeface="华文楷体" panose="02010600040101010101" pitchFamily="2" charset="-122"/>
                  <a:sym typeface="Wingdings" panose="05000000000000000000" pitchFamily="2" charset="2"/>
                </a:rPr>
                <a:t>+</a:t>
              </a:r>
              <a:r>
                <a:rPr lang="zh-CN" altLang="en-US" sz="1100" dirty="0">
                  <a:latin typeface="华文楷体" panose="02010600040101010101" pitchFamily="2" charset="-122"/>
                  <a:ea typeface="华文楷体" panose="02010600040101010101" pitchFamily="2" charset="-122"/>
                  <a:sym typeface="Wingdings" panose="05000000000000000000" pitchFamily="2" charset="2"/>
                </a:rPr>
                <a:t>再反馈</a:t>
              </a:r>
              <a:endParaRPr lang="en-US" altLang="zh-CN" sz="11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DFBC51-93C9-BDE5-865F-C8B18FC376AD}"/>
                </a:ext>
              </a:extLst>
            </p:cNvPr>
            <p:cNvSpPr txBox="1"/>
            <p:nvPr/>
          </p:nvSpPr>
          <p:spPr>
            <a:xfrm>
              <a:off x="8223684" y="5103659"/>
              <a:ext cx="3660776" cy="1347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800" b="1" dirty="0">
                  <a:latin typeface="+mj-ea"/>
                  <a:ea typeface="+mj-ea"/>
                  <a:sym typeface="Wingdings" panose="05000000000000000000" pitchFamily="2" charset="2"/>
                </a:rPr>
                <a:t>4.[</a:t>
              </a:r>
              <a:r>
                <a:rPr lang="zh-CN" altLang="en-US" sz="1800" b="1" dirty="0">
                  <a:latin typeface="+mj-ea"/>
                  <a:ea typeface="+mj-ea"/>
                  <a:sym typeface="Wingdings" panose="05000000000000000000" pitchFamily="2" charset="2"/>
                </a:rPr>
                <a:t>数字→物理</a:t>
              </a:r>
              <a:r>
                <a:rPr lang="en-US" altLang="zh-CN" sz="1800" b="1" dirty="0">
                  <a:latin typeface="+mj-ea"/>
                  <a:ea typeface="+mj-ea"/>
                  <a:sym typeface="Wingdings" panose="05000000000000000000" pitchFamily="2" charset="2"/>
                </a:rPr>
                <a:t>]</a:t>
              </a:r>
              <a:r>
                <a:rPr lang="zh-CN" altLang="en-US" sz="1800" b="1" dirty="0">
                  <a:latin typeface="+mj-ea"/>
                  <a:ea typeface="+mj-ea"/>
                  <a:sym typeface="Wingdings" panose="05000000000000000000" pitchFamily="2" charset="2"/>
                </a:rPr>
                <a:t> 智能干预</a:t>
              </a:r>
              <a:endParaRPr lang="en-US" altLang="zh-CN" sz="1800" b="1" dirty="0">
                <a:latin typeface="+mj-ea"/>
                <a:ea typeface="+mj-ea"/>
                <a:sym typeface="Wingdings" panose="05000000000000000000" pitchFamily="2" charset="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100" dirty="0">
                  <a:latin typeface="华文楷体" panose="02010600040101010101" pitchFamily="2" charset="-122"/>
                  <a:ea typeface="华文楷体" panose="02010600040101010101" pitchFamily="2" charset="-122"/>
                  <a:sym typeface="Wingdings" panose="05000000000000000000" pitchFamily="2" charset="2"/>
                </a:rPr>
                <a:t>事故预测、灾害预防</a:t>
              </a:r>
              <a:endParaRPr lang="en-US" altLang="zh-CN" sz="11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Wingdings" panose="05000000000000000000" pitchFamily="2" charset="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B158FDD-2059-68C8-41C2-F8D709606E86}"/>
                </a:ext>
              </a:extLst>
            </p:cNvPr>
            <p:cNvGrpSpPr/>
            <p:nvPr/>
          </p:nvGrpSpPr>
          <p:grpSpPr>
            <a:xfrm>
              <a:off x="570976" y="940801"/>
              <a:ext cx="11132500" cy="4184779"/>
              <a:chOff x="488535" y="891746"/>
              <a:chExt cx="11132500" cy="4184779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9360A7F-D045-9A93-84C9-5928100EB064}"/>
                  </a:ext>
                </a:extLst>
              </p:cNvPr>
              <p:cNvSpPr/>
              <p:nvPr/>
            </p:nvSpPr>
            <p:spPr>
              <a:xfrm>
                <a:off x="4154087" y="2844501"/>
                <a:ext cx="3800375" cy="2232024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52DA3862-2ECC-6D1D-31FE-FD3D4CC58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535" y="2383986"/>
                <a:ext cx="3692073" cy="2436892"/>
              </a:xfrm>
              <a:prstGeom prst="rect">
                <a:avLst/>
              </a:prstGeom>
            </p:spPr>
          </p:pic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027471EC-217A-C825-0FD7-A2AB865470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44" t="3079" r="4888" b="22952"/>
              <a:stretch/>
            </p:blipFill>
            <p:spPr bwMode="auto">
              <a:xfrm>
                <a:off x="7960258" y="2398187"/>
                <a:ext cx="3660777" cy="2306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077BBA64-35CB-4E83-DC82-2297F900B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7547" y="891746"/>
                <a:ext cx="4285766" cy="1544380"/>
              </a:xfrm>
              <a:prstGeom prst="rect">
                <a:avLst/>
              </a:prstGeom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D1F975A-741D-A40D-1805-B553708A8AA9}"/>
                </a:ext>
              </a:extLst>
            </p:cNvPr>
            <p:cNvSpPr txBox="1"/>
            <p:nvPr/>
          </p:nvSpPr>
          <p:spPr>
            <a:xfrm>
              <a:off x="4159293" y="3418508"/>
              <a:ext cx="3987155" cy="1117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       </a:t>
              </a:r>
              <a:r>
                <a:rPr lang="en-US" altLang="zh-CN" sz="28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INSIGHT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（从</a:t>
              </a:r>
              <a:r>
                <a:rPr lang="en-US" altLang="zh-CN" sz="14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4</a:t>
              </a:r>
              <a:r>
                <a:rPr lang="zh-CN" altLang="en-US" sz="1400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个典型技术特征说起）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BC3D987-A301-40A1-B1D7-2541CB354191}"/>
              </a:ext>
            </a:extLst>
          </p:cNvPr>
          <p:cNvSpPr txBox="1"/>
          <p:nvPr/>
        </p:nvSpPr>
        <p:spPr>
          <a:xfrm>
            <a:off x="5685150" y="1180781"/>
            <a:ext cx="3686726" cy="876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+mj-ea"/>
                <a:ea typeface="+mj-ea"/>
              </a:defRPr>
            </a:lvl1pPr>
          </a:lstStyle>
          <a:p>
            <a:r>
              <a:rPr lang="en-US" altLang="zh-CN" sz="1800" dirty="0"/>
              <a:t>2.[</a:t>
            </a:r>
            <a:r>
              <a:rPr lang="zh-CN" altLang="en-US" sz="1800" dirty="0">
                <a:sym typeface="Wingdings" panose="05000000000000000000" pitchFamily="2" charset="2"/>
              </a:rPr>
              <a:t>数字</a:t>
            </a:r>
            <a:r>
              <a:rPr lang="en-US" altLang="zh-CN" sz="1800" dirty="0">
                <a:sym typeface="Wingdings" panose="05000000000000000000" pitchFamily="2" charset="2"/>
              </a:rPr>
              <a:t>] </a:t>
            </a:r>
            <a:r>
              <a:rPr lang="zh-CN" altLang="en-US" sz="1800" dirty="0">
                <a:sym typeface="Wingdings" panose="05000000000000000000" pitchFamily="2" charset="2"/>
              </a:rPr>
              <a:t>深度洞察</a:t>
            </a:r>
            <a:endParaRPr lang="en-US" altLang="zh-CN" sz="1800" dirty="0">
              <a:sym typeface="Wingdings" panose="05000000000000000000" pitchFamily="2" charset="2"/>
            </a:endParaRPr>
          </a:p>
          <a:p>
            <a:r>
              <a:rPr lang="zh-CN" altLang="en-US" sz="1100" b="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微观建设、运营管理</a:t>
            </a:r>
            <a:endParaRPr lang="en-US" altLang="zh-CN" sz="1100" b="0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  <a:p>
            <a:r>
              <a:rPr lang="zh-CN" altLang="en-US" sz="1100" b="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 pitchFamily="2" charset="2"/>
              </a:rPr>
              <a:t>（拥堵统计、能耗调查、维修检索）</a:t>
            </a:r>
            <a:endParaRPr lang="en-US" altLang="zh-CN" sz="1100" b="0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 pitchFamily="2" charset="2"/>
            </a:endParaRPr>
          </a:p>
        </p:txBody>
      </p:sp>
      <p:grpSp>
        <p:nvGrpSpPr>
          <p:cNvPr id="14" name="组合 36">
            <a:extLst>
              <a:ext uri="{FF2B5EF4-FFF2-40B4-BE49-F238E27FC236}">
                <a16:creationId xmlns:a16="http://schemas.microsoft.com/office/drawing/2014/main" id="{D4F0296E-EB1A-D34A-C694-983E3198753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B3C2ED6-181B-DE4B-03F8-D7A09C14B046}"/>
                </a:ext>
              </a:extLst>
            </p:cNvPr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1EE1499-7936-279B-1067-EA45C83F4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33612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84" name="图片 10">
            <a:extLst>
              <a:ext uri="{FF2B5EF4-FFF2-40B4-BE49-F238E27FC236}">
                <a16:creationId xmlns:a16="http://schemas.microsoft.com/office/drawing/2014/main" id="{DF671819-96D7-A642-A562-B36C98BCB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-20638"/>
            <a:ext cx="15319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AE2F33-9CD4-139F-C4FA-13482E20B75B}"/>
              </a:ext>
            </a:extLst>
          </p:cNvPr>
          <p:cNvSpPr txBox="1"/>
          <p:nvPr/>
        </p:nvSpPr>
        <p:spPr>
          <a:xfrm>
            <a:off x="388938" y="1061358"/>
            <a:ext cx="4787218" cy="337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建立城市数字孪生模型，包括</a:t>
            </a:r>
            <a:r>
              <a:rPr kumimoji="1"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建筑、道路、绿地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等元素，并进行高精度建模，以满足光照阴影算法的精细需求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</a:t>
            </a:r>
            <a:r>
              <a:rPr kumimoji="1"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虚幻引擎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，开发实现城市数字孪生的</a:t>
            </a:r>
            <a:r>
              <a:rPr kumimoji="1"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动态光照模拟仿真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，实现通过简单的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接口对不同天气、不同季节的光照参数进行调整。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最终产品，基于简单的视频输入，对处理过程进行封装，最后实现</a:t>
            </a:r>
            <a:r>
              <a:rPr kumimoji="1" lang="en-US" altLang="zh-CN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kumimoji="1"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可视化系统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的呈现，为城市规划和设计提供新型的辅助决策工作。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5FDEA9-5351-480D-3AD2-A6D39C7E5A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" r="8614"/>
          <a:stretch/>
        </p:blipFill>
        <p:spPr>
          <a:xfrm>
            <a:off x="5600698" y="663575"/>
            <a:ext cx="3069772" cy="19228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C920DA-F8EC-E3BB-A957-8FB7E3475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698" y="2808398"/>
            <a:ext cx="3069771" cy="2100209"/>
          </a:xfrm>
          <a:prstGeom prst="rect">
            <a:avLst/>
          </a:prstGeom>
        </p:spPr>
      </p:pic>
      <p:sp>
        <p:nvSpPr>
          <p:cNvPr id="8" name="文本框 39">
            <a:extLst>
              <a:ext uri="{FF2B5EF4-FFF2-40B4-BE49-F238E27FC236}">
                <a16:creationId xmlns:a16="http://schemas.microsoft.com/office/drawing/2014/main" id="{D1147BA4-013A-0B88-0618-7AC64A240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" y="289073"/>
            <a:ext cx="36475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项目简介（</a:t>
            </a:r>
            <a:r>
              <a:rPr lang="zh-CN" altLang="en-US" sz="2800" b="1" dirty="0">
                <a:solidFill>
                  <a:srgbClr val="002060"/>
                </a:solidFill>
              </a:rPr>
              <a:t>目标与计划</a:t>
            </a:r>
            <a:r>
              <a:rPr lang="zh-CN" altLang="en-US" sz="2400" b="1" dirty="0"/>
              <a:t>）</a:t>
            </a:r>
          </a:p>
        </p:txBody>
      </p:sp>
      <p:grpSp>
        <p:nvGrpSpPr>
          <p:cNvPr id="9" name="组合 36">
            <a:extLst>
              <a:ext uri="{FF2B5EF4-FFF2-40B4-BE49-F238E27FC236}">
                <a16:creationId xmlns:a16="http://schemas.microsoft.com/office/drawing/2014/main" id="{FBD2E249-6111-B2D0-0F4C-90473AB5C03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D954536-BF59-C44D-E483-00D692B4BDC7}"/>
                </a:ext>
              </a:extLst>
            </p:cNvPr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819137D-6FB3-CDE2-F914-4FF212957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形状 2">
            <a:extLst>
              <a:ext uri="{FF2B5EF4-FFF2-40B4-BE49-F238E27FC236}">
                <a16:creationId xmlns:a16="http://schemas.microsoft.com/office/drawing/2014/main" id="{2F21D00E-E040-FDA1-4DD1-23AADE54E188}"/>
              </a:ext>
            </a:extLst>
          </p:cNvPr>
          <p:cNvSpPr/>
          <p:nvPr/>
        </p:nvSpPr>
        <p:spPr>
          <a:xfrm>
            <a:off x="1619343" y="2071688"/>
            <a:ext cx="1525587" cy="152717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28675" name="组合 34">
            <a:extLst>
              <a:ext uri="{FF2B5EF4-FFF2-40B4-BE49-F238E27FC236}">
                <a16:creationId xmlns:a16="http://schemas.microsoft.com/office/drawing/2014/main" id="{998DE217-3475-FE70-2CB4-37F9DD3CF833}"/>
              </a:ext>
            </a:extLst>
          </p:cNvPr>
          <p:cNvGrpSpPr>
            <a:grpSpLocks/>
          </p:cNvGrpSpPr>
          <p:nvPr/>
        </p:nvGrpSpPr>
        <p:grpSpPr bwMode="auto">
          <a:xfrm>
            <a:off x="419193" y="1171389"/>
            <a:ext cx="1974850" cy="2017900"/>
            <a:chOff x="1087372" y="1757964"/>
            <a:chExt cx="1587583" cy="1431012"/>
          </a:xfrm>
        </p:grpSpPr>
        <p:sp>
          <p:nvSpPr>
            <p:cNvPr id="2" name="任意多边形 1">
              <a:extLst>
                <a:ext uri="{FF2B5EF4-FFF2-40B4-BE49-F238E27FC236}">
                  <a16:creationId xmlns:a16="http://schemas.microsoft.com/office/drawing/2014/main" id="{7AF79D47-AC58-10CD-785B-B81A5AE1918F}"/>
                </a:ext>
              </a:extLst>
            </p:cNvPr>
            <p:cNvSpPr/>
            <p:nvPr/>
          </p:nvSpPr>
          <p:spPr>
            <a:xfrm>
              <a:off x="1087372" y="1757964"/>
              <a:ext cx="1428825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72840" rIns="72840" bIns="325372"/>
            <a:lstStyle>
              <a:lvl1pPr marL="342900" indent="-3429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1828800" indent="4572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286000" indent="4572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2743200" indent="4572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200400" indent="4572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endParaRPr lang="zh-CN" alt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4" name="任意多边形 3">
              <a:extLst>
                <a:ext uri="{FF2B5EF4-FFF2-40B4-BE49-F238E27FC236}">
                  <a16:creationId xmlns:a16="http://schemas.microsoft.com/office/drawing/2014/main" id="{CB3FD06B-7B5E-716F-1C64-B68CD4BCD0EA}"/>
                </a:ext>
              </a:extLst>
            </p:cNvPr>
            <p:cNvSpPr/>
            <p:nvPr/>
          </p:nvSpPr>
          <p:spPr>
            <a:xfrm>
              <a:off x="1404889" y="2684473"/>
              <a:ext cx="1270066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6228" tIns="49083" rIns="66228" bIns="49083" anchor="ctr"/>
            <a:lstStyle>
              <a:lvl1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18288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2860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27432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2004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4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三维建模</a:t>
              </a:r>
            </a:p>
          </p:txBody>
        </p:sp>
      </p:grpSp>
      <p:sp>
        <p:nvSpPr>
          <p:cNvPr id="6" name="环形箭头 5">
            <a:extLst>
              <a:ext uri="{FF2B5EF4-FFF2-40B4-BE49-F238E27FC236}">
                <a16:creationId xmlns:a16="http://schemas.microsoft.com/office/drawing/2014/main" id="{A8C9995C-029B-3460-65C0-8D79A904B2B7}"/>
              </a:ext>
            </a:extLst>
          </p:cNvPr>
          <p:cNvSpPr/>
          <p:nvPr/>
        </p:nvSpPr>
        <p:spPr>
          <a:xfrm rot="785522">
            <a:off x="3663212" y="817563"/>
            <a:ext cx="1709737" cy="1709737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rgbClr val="404040"/>
          </a:solidFill>
          <a:ln>
            <a:solidFill>
              <a:schemeClr val="accent6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形状 8">
            <a:extLst>
              <a:ext uri="{FF2B5EF4-FFF2-40B4-BE49-F238E27FC236}">
                <a16:creationId xmlns:a16="http://schemas.microsoft.com/office/drawing/2014/main" id="{893A30C8-4078-3AE1-070E-CE7DDA1E6009}"/>
              </a:ext>
            </a:extLst>
          </p:cNvPr>
          <p:cNvSpPr/>
          <p:nvPr/>
        </p:nvSpPr>
        <p:spPr>
          <a:xfrm>
            <a:off x="5207093" y="2071688"/>
            <a:ext cx="1525587" cy="152717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28678" name="组合 36">
            <a:extLst>
              <a:ext uri="{FF2B5EF4-FFF2-40B4-BE49-F238E27FC236}">
                <a16:creationId xmlns:a16="http://schemas.microsoft.com/office/drawing/2014/main" id="{3C38BDF2-0FA6-F7AC-A938-BCCAA2E6C9B0}"/>
              </a:ext>
            </a:extLst>
          </p:cNvPr>
          <p:cNvGrpSpPr>
            <a:grpSpLocks/>
          </p:cNvGrpSpPr>
          <p:nvPr/>
        </p:nvGrpSpPr>
        <p:grpSpPr bwMode="auto">
          <a:xfrm>
            <a:off x="4527868" y="1523384"/>
            <a:ext cx="1602552" cy="1590171"/>
            <a:chOff x="4675155" y="1757964"/>
            <a:chExt cx="1602634" cy="1566217"/>
          </a:xfrm>
        </p:grpSpPr>
        <p:sp>
          <p:nvSpPr>
            <p:cNvPr id="8" name="任意多边形 7">
              <a:extLst>
                <a:ext uri="{FF2B5EF4-FFF2-40B4-BE49-F238E27FC236}">
                  <a16:creationId xmlns:a16="http://schemas.microsoft.com/office/drawing/2014/main" id="{CEC007FC-4225-5E9F-30DA-9A0E3AEAD010}"/>
                </a:ext>
              </a:extLst>
            </p:cNvPr>
            <p:cNvSpPr/>
            <p:nvPr/>
          </p:nvSpPr>
          <p:spPr>
            <a:xfrm>
              <a:off x="4675155" y="1757964"/>
              <a:ext cx="1428823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72840" rIns="72840" bIns="325372"/>
            <a:lstStyle>
              <a:lvl1pPr marL="342900" indent="-3429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1828800" indent="4572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286000" indent="4572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2743200" indent="4572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200400" indent="4572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任意多边形 9">
              <a:extLst>
                <a:ext uri="{FF2B5EF4-FFF2-40B4-BE49-F238E27FC236}">
                  <a16:creationId xmlns:a16="http://schemas.microsoft.com/office/drawing/2014/main" id="{7F25ECB1-4DC1-471C-7FE3-4936B907DC18}"/>
                </a:ext>
              </a:extLst>
            </p:cNvPr>
            <p:cNvSpPr/>
            <p:nvPr/>
          </p:nvSpPr>
          <p:spPr>
            <a:xfrm>
              <a:off x="5007724" y="2819678"/>
              <a:ext cx="1270065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18288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2860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27432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2004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400" dirty="0">
                  <a:solidFill>
                    <a:srgbClr val="FFFFFF"/>
                  </a:solidFill>
                </a:rPr>
                <a:t>流程封装</a:t>
              </a:r>
            </a:p>
          </p:txBody>
        </p:sp>
      </p:grpSp>
      <p:grpSp>
        <p:nvGrpSpPr>
          <p:cNvPr id="28683" name="组合 35">
            <a:extLst>
              <a:ext uri="{FF2B5EF4-FFF2-40B4-BE49-F238E27FC236}">
                <a16:creationId xmlns:a16="http://schemas.microsoft.com/office/drawing/2014/main" id="{850760BD-C2D3-2B53-587E-F498643244A6}"/>
              </a:ext>
            </a:extLst>
          </p:cNvPr>
          <p:cNvGrpSpPr>
            <a:grpSpLocks/>
          </p:cNvGrpSpPr>
          <p:nvPr/>
        </p:nvGrpSpPr>
        <p:grpSpPr bwMode="auto">
          <a:xfrm>
            <a:off x="2581172" y="1403818"/>
            <a:ext cx="1863835" cy="1709737"/>
            <a:chOff x="2880872" y="1505432"/>
            <a:chExt cx="1587973" cy="1431012"/>
          </a:xfrm>
        </p:grpSpPr>
        <p:sp>
          <p:nvSpPr>
            <p:cNvPr id="5" name="任意多边形 4">
              <a:extLst>
                <a:ext uri="{FF2B5EF4-FFF2-40B4-BE49-F238E27FC236}">
                  <a16:creationId xmlns:a16="http://schemas.microsoft.com/office/drawing/2014/main" id="{55C71D3D-04D2-B42A-1EBC-2434C4F7B6B5}"/>
                </a:ext>
              </a:extLst>
            </p:cNvPr>
            <p:cNvSpPr/>
            <p:nvPr/>
          </p:nvSpPr>
          <p:spPr>
            <a:xfrm>
              <a:off x="2880872" y="1757684"/>
              <a:ext cx="1429176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72840" rIns="72840" bIns="325372" spcCol="1270" anchor="b"/>
            <a:lstStyle/>
            <a:p>
              <a:pPr marL="214313" lvl="1" indent="-214313" defTabSz="1066800" eaLnBrk="1" fontAlgn="auto" hangingPunct="1">
                <a:lnSpc>
                  <a:spcPct val="15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n-US" altLang="zh-CN" sz="750" dirty="0"/>
            </a:p>
          </p:txBody>
        </p:sp>
        <p:sp>
          <p:nvSpPr>
            <p:cNvPr id="7" name="任意多边形 6">
              <a:extLst>
                <a:ext uri="{FF2B5EF4-FFF2-40B4-BE49-F238E27FC236}">
                  <a16:creationId xmlns:a16="http://schemas.microsoft.com/office/drawing/2014/main" id="{E4655246-C44B-8B97-934F-6283DF767994}"/>
                </a:ext>
              </a:extLst>
            </p:cNvPr>
            <p:cNvSpPr/>
            <p:nvPr/>
          </p:nvSpPr>
          <p:spPr>
            <a:xfrm>
              <a:off x="3198467" y="1505432"/>
              <a:ext cx="1270378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18288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2860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27432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2004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400" dirty="0">
                  <a:solidFill>
                    <a:srgbClr val="FFFFFF"/>
                  </a:solidFill>
                </a:rPr>
                <a:t>光照模拟</a:t>
              </a:r>
            </a:p>
          </p:txBody>
        </p:sp>
        <p:sp>
          <p:nvSpPr>
            <p:cNvPr id="28695" name="矩形 26">
              <a:extLst>
                <a:ext uri="{FF2B5EF4-FFF2-40B4-BE49-F238E27FC236}">
                  <a16:creationId xmlns:a16="http://schemas.microsoft.com/office/drawing/2014/main" id="{DB028428-5025-79AE-1140-B7AF701A7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769" y="2127543"/>
              <a:ext cx="1492189" cy="695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lvl="1" indent="0" eaLnBrk="1" hangingPunct="1">
                <a:spcAft>
                  <a:spcPct val="15000"/>
                </a:spcAft>
              </a:pPr>
              <a:r>
                <a:rPr lang="zh-CN" altLang="en-US" sz="1600" dirty="0"/>
                <a:t>将建好的模型导入到</a:t>
              </a:r>
              <a:r>
                <a:rPr lang="en-US" altLang="zh-CN" sz="1600" dirty="0"/>
                <a:t>UE</a:t>
              </a:r>
              <a:r>
                <a:rPr lang="zh-CN" altLang="en-US" sz="1600" dirty="0"/>
                <a:t>中进行光照模拟</a:t>
              </a:r>
              <a:endParaRPr lang="en-US" altLang="zh-CN" sz="1600" dirty="0"/>
            </a:p>
          </p:txBody>
        </p:sp>
      </p:grpSp>
      <p:grpSp>
        <p:nvGrpSpPr>
          <p:cNvPr id="28684" name="组合 37">
            <a:extLst>
              <a:ext uri="{FF2B5EF4-FFF2-40B4-BE49-F238E27FC236}">
                <a16:creationId xmlns:a16="http://schemas.microsoft.com/office/drawing/2014/main" id="{1ED05BE7-7D89-066F-FEE0-2F9AB52B3833}"/>
              </a:ext>
            </a:extLst>
          </p:cNvPr>
          <p:cNvGrpSpPr>
            <a:grpSpLocks/>
          </p:cNvGrpSpPr>
          <p:nvPr/>
        </p:nvGrpSpPr>
        <p:grpSpPr bwMode="auto">
          <a:xfrm>
            <a:off x="6320787" y="1229132"/>
            <a:ext cx="1956624" cy="1960157"/>
            <a:chOff x="6469046" y="1505432"/>
            <a:chExt cx="1587582" cy="1431012"/>
          </a:xfrm>
        </p:grpSpPr>
        <p:sp>
          <p:nvSpPr>
            <p:cNvPr id="11" name="任意多边形 10">
              <a:extLst>
                <a:ext uri="{FF2B5EF4-FFF2-40B4-BE49-F238E27FC236}">
                  <a16:creationId xmlns:a16="http://schemas.microsoft.com/office/drawing/2014/main" id="{23BD7DDA-7749-3B95-83A9-E4536E143028}"/>
                </a:ext>
              </a:extLst>
            </p:cNvPr>
            <p:cNvSpPr/>
            <p:nvPr/>
          </p:nvSpPr>
          <p:spPr>
            <a:xfrm>
              <a:off x="6469046" y="1757684"/>
              <a:ext cx="1428824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325372" rIns="72840" bIns="72840" spcCol="1270"/>
            <a:lstStyle/>
            <a:p>
              <a:pPr marL="0" lvl="1" indent="0" defTabSz="1066800" eaLnBrk="1" fontAlgn="auto" hangingPunct="1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zh-CN" altLang="en-US" sz="2400" dirty="0"/>
            </a:p>
            <a:p>
              <a:pPr marL="214313" lvl="1" indent="-214313" defTabSz="106680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400" dirty="0"/>
            </a:p>
          </p:txBody>
        </p:sp>
        <p:sp>
          <p:nvSpPr>
            <p:cNvPr id="12" name="任意多边形 11">
              <a:extLst>
                <a:ext uri="{FF2B5EF4-FFF2-40B4-BE49-F238E27FC236}">
                  <a16:creationId xmlns:a16="http://schemas.microsoft.com/office/drawing/2014/main" id="{1C535BDD-83DF-6E6E-3CD4-4AF8BE3325BA}"/>
                </a:ext>
              </a:extLst>
            </p:cNvPr>
            <p:cNvSpPr/>
            <p:nvPr/>
          </p:nvSpPr>
          <p:spPr>
            <a:xfrm>
              <a:off x="6786562" y="1505432"/>
              <a:ext cx="1270066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18288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2860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27432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200400" indent="457200" defTabSz="12001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400" dirty="0">
                  <a:solidFill>
                    <a:srgbClr val="FFFFFF"/>
                  </a:solidFill>
                </a:rPr>
                <a:t>测试调整</a:t>
              </a:r>
            </a:p>
          </p:txBody>
        </p:sp>
        <p:sp>
          <p:nvSpPr>
            <p:cNvPr id="28692" name="矩形 27">
              <a:extLst>
                <a:ext uri="{FF2B5EF4-FFF2-40B4-BE49-F238E27FC236}">
                  <a16:creationId xmlns:a16="http://schemas.microsoft.com/office/drawing/2014/main" id="{6A438E04-8285-027D-57DE-250E531A4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623" y="2081157"/>
              <a:ext cx="1533218" cy="35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066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endParaRPr lang="en-US" altLang="zh-CN" dirty="0"/>
            </a:p>
          </p:txBody>
        </p:sp>
      </p:grpSp>
      <p:sp>
        <p:nvSpPr>
          <p:cNvPr id="28685" name="文本框 39">
            <a:extLst>
              <a:ext uri="{FF2B5EF4-FFF2-40B4-BE49-F238E27FC236}">
                <a16:creationId xmlns:a16="http://schemas.microsoft.com/office/drawing/2014/main" id="{8A701E49-F092-4675-02A2-BC043E815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2051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/>
              <a:t>总体研究计划</a:t>
            </a:r>
          </a:p>
        </p:txBody>
      </p:sp>
      <p:pic>
        <p:nvPicPr>
          <p:cNvPr id="28687" name="图片 43">
            <a:extLst>
              <a:ext uri="{FF2B5EF4-FFF2-40B4-BE49-F238E27FC236}">
                <a16:creationId xmlns:a16="http://schemas.microsoft.com/office/drawing/2014/main" id="{C3893B67-3D80-ABD6-010F-275B157D7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-20638"/>
            <a:ext cx="15319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744C148-7EC5-369A-E311-238B6C740A5A}"/>
              </a:ext>
            </a:extLst>
          </p:cNvPr>
          <p:cNvSpPr txBox="1"/>
          <p:nvPr/>
        </p:nvSpPr>
        <p:spPr>
          <a:xfrm>
            <a:off x="589166" y="1375917"/>
            <a:ext cx="1577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用无人机进行视频拍摄，对拍摄的视频进行三维建模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8CD4B5F7-CC81-3905-7A45-46B873D0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21" y="3841939"/>
            <a:ext cx="1629461" cy="10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9FCA912D-E9CD-E93F-3A07-6B225C6FA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09" y="3787492"/>
            <a:ext cx="1868598" cy="11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96695F30-6667-ABCA-BBA8-8196F5C0CE42}"/>
              </a:ext>
            </a:extLst>
          </p:cNvPr>
          <p:cNvSpPr txBox="1"/>
          <p:nvPr/>
        </p:nvSpPr>
        <p:spPr>
          <a:xfrm>
            <a:off x="4575770" y="1583839"/>
            <a:ext cx="120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根据预设的管线进行开发，再做流程封装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2B34FBD-CB7D-3ECB-8898-218CCDE50E1A}"/>
              </a:ext>
            </a:extLst>
          </p:cNvPr>
          <p:cNvSpPr txBox="1"/>
          <p:nvPr/>
        </p:nvSpPr>
        <p:spPr>
          <a:xfrm>
            <a:off x="6320787" y="2163521"/>
            <a:ext cx="1973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对最终的工程进行测试，并研究光照算法的调优。</a:t>
            </a: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48B4C36D-1BCC-4FD6-A621-7BFAF9C89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858" y="3841939"/>
            <a:ext cx="1658260" cy="10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C684A60D-343A-67DA-7666-1E0CFB5CD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" t="12739" r="2959" b="11755"/>
          <a:stretch/>
        </p:blipFill>
        <p:spPr bwMode="auto">
          <a:xfrm>
            <a:off x="6690941" y="3855563"/>
            <a:ext cx="1550004" cy="10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36">
            <a:extLst>
              <a:ext uri="{FF2B5EF4-FFF2-40B4-BE49-F238E27FC236}">
                <a16:creationId xmlns:a16="http://schemas.microsoft.com/office/drawing/2014/main" id="{71DCB6DD-7EA1-1764-46C0-1091FB3EA4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1463" y="266700"/>
            <a:ext cx="468312" cy="468313"/>
            <a:chOff x="2558424" y="1401428"/>
            <a:chExt cx="1318727" cy="131872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790E54F-22E8-55AA-9626-631C42560BFF}"/>
                </a:ext>
              </a:extLst>
            </p:cNvPr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93B91F0-4DED-729F-BD85-A9CFC5841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651" y="1817163"/>
              <a:ext cx="1086273" cy="594543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4240790-CF75-85F5-B970-8D994FA8156D}"/>
              </a:ext>
            </a:extLst>
          </p:cNvPr>
          <p:cNvSpPr txBox="1"/>
          <p:nvPr/>
        </p:nvSpPr>
        <p:spPr>
          <a:xfrm>
            <a:off x="2388907" y="2322792"/>
            <a:ext cx="5249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zh-CN" altLang="en-US" sz="4000" b="1" dirty="0">
                <a:solidFill>
                  <a:srgbClr val="262626"/>
                </a:solidFill>
              </a:rPr>
              <a:t>关键技术</a:t>
            </a:r>
            <a:r>
              <a:rPr lang="en-US" altLang="zh-CN" sz="4000" b="1" dirty="0">
                <a:solidFill>
                  <a:srgbClr val="262626"/>
                </a:solidFill>
              </a:rPr>
              <a:t>&amp;</a:t>
            </a:r>
            <a:r>
              <a:rPr lang="zh-CN" altLang="en-US" sz="4000" b="1" dirty="0">
                <a:solidFill>
                  <a:srgbClr val="262626"/>
                </a:solidFill>
              </a:rPr>
              <a:t>理论成果</a:t>
            </a:r>
          </a:p>
        </p:txBody>
      </p:sp>
      <p:sp>
        <p:nvSpPr>
          <p:cNvPr id="32771" name="文本框 4">
            <a:extLst>
              <a:ext uri="{FF2B5EF4-FFF2-40B4-BE49-F238E27FC236}">
                <a16:creationId xmlns:a16="http://schemas.microsoft.com/office/drawing/2014/main" id="{896549C2-24DF-2557-FCD9-9A26B2655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0857" y="2091017"/>
            <a:ext cx="1331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1400"/>
              <a:t>PART TWO</a:t>
            </a:r>
            <a:endParaRPr lang="zh-CN" altLang="en-US" sz="1400"/>
          </a:p>
        </p:txBody>
      </p:sp>
      <p:grpSp>
        <p:nvGrpSpPr>
          <p:cNvPr id="32772" name="组合 3">
            <a:extLst>
              <a:ext uri="{FF2B5EF4-FFF2-40B4-BE49-F238E27FC236}">
                <a16:creationId xmlns:a16="http://schemas.microsoft.com/office/drawing/2014/main" id="{B04930AF-6CCC-2301-8FC8-F8F51A71F593}"/>
              </a:ext>
            </a:extLst>
          </p:cNvPr>
          <p:cNvGrpSpPr>
            <a:grpSpLocks/>
          </p:cNvGrpSpPr>
          <p:nvPr/>
        </p:nvGrpSpPr>
        <p:grpSpPr bwMode="auto">
          <a:xfrm>
            <a:off x="1450695" y="2016405"/>
            <a:ext cx="1130300" cy="1128712"/>
            <a:chOff x="1928879" y="1944350"/>
            <a:chExt cx="1129689" cy="112968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5D7FA93-A7C8-E317-AEF0-6266536B6E23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F1C3BE08-AB2D-69F4-5CDE-50D47EF51A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5768" y="2106415"/>
              <a:ext cx="658457" cy="78967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62CF72-E843-E4AE-5D2F-AAB48970488E}"/>
              </a:ext>
            </a:extLst>
          </p:cNvPr>
          <p:cNvSpPr>
            <a:spLocks/>
          </p:cNvSpPr>
          <p:nvPr/>
        </p:nvSpPr>
        <p:spPr bwMode="auto">
          <a:xfrm>
            <a:off x="1032391" y="1586314"/>
            <a:ext cx="7255184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EE45003-6C04-4F00-F5F4-6EA1BDEB362E}"/>
              </a:ext>
            </a:extLst>
          </p:cNvPr>
          <p:cNvSpPr>
            <a:spLocks/>
          </p:cNvSpPr>
          <p:nvPr/>
        </p:nvSpPr>
        <p:spPr bwMode="auto">
          <a:xfrm>
            <a:off x="1032390" y="2777236"/>
            <a:ext cx="7255184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27B8517-D893-C654-C45E-F90A8DC9CEA3}"/>
              </a:ext>
            </a:extLst>
          </p:cNvPr>
          <p:cNvSpPr>
            <a:spLocks/>
          </p:cNvSpPr>
          <p:nvPr/>
        </p:nvSpPr>
        <p:spPr bwMode="auto">
          <a:xfrm>
            <a:off x="1032392" y="1067766"/>
            <a:ext cx="6158220" cy="742857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round/>
            <a:headEnd/>
            <a:tailEnd type="oval" w="med" len="med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A6A62C4-3EC3-3B84-1624-A817069D8F0F}"/>
              </a:ext>
            </a:extLst>
          </p:cNvPr>
          <p:cNvSpPr>
            <a:spLocks/>
          </p:cNvSpPr>
          <p:nvPr/>
        </p:nvSpPr>
        <p:spPr bwMode="auto">
          <a:xfrm>
            <a:off x="1024951" y="3799448"/>
            <a:ext cx="6160130" cy="700087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accent6">
                <a:lumMod val="60000"/>
                <a:lumOff val="40000"/>
              </a:schemeClr>
            </a:solidFill>
            <a:round/>
            <a:headEnd/>
            <a:tailEnd type="oval" w="med" len="med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3AF48EB-7717-51C4-DDF3-D195B8A36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640" y="1949994"/>
            <a:ext cx="1154162" cy="2308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本征图像分解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24F8D18D-2316-A820-71DC-7678F5175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53" y="2929617"/>
            <a:ext cx="961802" cy="2308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重光照技术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34824" name="Text Box 65">
            <a:extLst>
              <a:ext uri="{FF2B5EF4-FFF2-40B4-BE49-F238E27FC236}">
                <a16:creationId xmlns:a16="http://schemas.microsoft.com/office/drawing/2014/main" id="{1C1E132B-450A-50BC-AC84-79E20E951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391" y="1065727"/>
            <a:ext cx="4911213" cy="139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/>
              <a:t>本征图像分解</a:t>
            </a:r>
            <a:endParaRPr lang="zh-CN" altLang="zh-CN" sz="2800" b="1" dirty="0"/>
          </a:p>
          <a:p>
            <a:pPr eaLnBrk="1" hangingPunct="1">
              <a:lnSpc>
                <a:spcPct val="120000"/>
              </a:lnSpc>
            </a:pPr>
            <a:r>
              <a:rPr lang="zh-CN" altLang="en-US" sz="1400" b="0" i="0" u="none" strike="noStrike" dirty="0">
                <a:solidFill>
                  <a:srgbClr val="374151"/>
                </a:solidFill>
                <a:effectLst/>
                <a:latin typeface="Söhne"/>
              </a:rPr>
              <a:t>本征图像分解（</a:t>
            </a:r>
            <a:r>
              <a:rPr lang="en-US" altLang="zh-CN" sz="1600" b="0" i="1" u="none" strike="noStrike" dirty="0">
                <a:solidFill>
                  <a:srgbClr val="374151"/>
                </a:solidFill>
                <a:effectLst/>
                <a:latin typeface="Söhne"/>
              </a:rPr>
              <a:t>Intrinsic Image Decomposition</a:t>
            </a:r>
            <a:r>
              <a:rPr lang="zh-CN" altLang="en-US" sz="1400" b="0" i="0" u="none" strike="noStrike" dirty="0">
                <a:solidFill>
                  <a:srgbClr val="374151"/>
                </a:solidFill>
                <a:effectLst/>
                <a:latin typeface="Söhne"/>
              </a:rPr>
              <a:t>）是一种计算机视觉技术，旨在将图像分解为其固有属性的反映。具体来说，它把一个图像分离成反射率图和光照图：</a:t>
            </a:r>
            <a:endParaRPr lang="zh-CN" altLang="en-US" sz="1000" dirty="0">
              <a:sym typeface="Arial" panose="020B0604020202020204" pitchFamily="34" charset="0"/>
            </a:endParaRPr>
          </a:p>
        </p:txBody>
      </p:sp>
      <p:sp>
        <p:nvSpPr>
          <p:cNvPr id="34825" name="Text Box 65">
            <a:extLst>
              <a:ext uri="{FF2B5EF4-FFF2-40B4-BE49-F238E27FC236}">
                <a16:creationId xmlns:a16="http://schemas.microsoft.com/office/drawing/2014/main" id="{9CD4B981-36C5-A92E-DAC9-BFA361F1B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950" y="3050545"/>
            <a:ext cx="4734233" cy="139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800" b="1" dirty="0"/>
              <a:t>重光照技术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1400" b="0" i="0" u="none" strike="noStrike" dirty="0">
                <a:solidFill>
                  <a:srgbClr val="374151"/>
                </a:solidFill>
                <a:effectLst/>
                <a:latin typeface="Söhne"/>
              </a:rPr>
              <a:t>重光照技术（</a:t>
            </a:r>
            <a:r>
              <a:rPr lang="en-US" altLang="zh-CN" sz="1600" b="0" i="1" u="none" strike="noStrike" dirty="0">
                <a:solidFill>
                  <a:srgbClr val="374151"/>
                </a:solidFill>
                <a:effectLst/>
                <a:latin typeface="Söhne"/>
              </a:rPr>
              <a:t>Relighting technology</a:t>
            </a:r>
            <a:r>
              <a:rPr lang="zh-CN" altLang="en-US" sz="1400" b="0" i="0" u="none" strike="noStrike" dirty="0">
                <a:solidFill>
                  <a:srgbClr val="374151"/>
                </a:solidFill>
                <a:effectLst/>
                <a:latin typeface="Söhne"/>
              </a:rPr>
              <a:t>）通过分析和修改图像中的光源和光照效果，能够在保持场景和物体外观不变的前提下，重新创造或模拟不同的照明环境。</a:t>
            </a:r>
            <a:endParaRPr lang="zh-CN" altLang="en-US" sz="1000" dirty="0">
              <a:sym typeface="Arial" panose="020B0604020202020204" pitchFamily="34" charset="0"/>
            </a:endParaRPr>
          </a:p>
        </p:txBody>
      </p:sp>
      <p:sp>
        <p:nvSpPr>
          <p:cNvPr id="14" name="Freeform 103">
            <a:extLst>
              <a:ext uri="{FF2B5EF4-FFF2-40B4-BE49-F238E27FC236}">
                <a16:creationId xmlns:a16="http://schemas.microsoft.com/office/drawing/2014/main" id="{9CAF0973-F0BF-84F1-2089-F0416FB7D98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921552" y="2196212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7EB8390C-EEED-4BDA-2FBE-20A0A980E95E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017810" y="3324433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itchFamily="34" charset="0"/>
              <a:ea typeface="+mn-ea"/>
              <a:sym typeface="宋体" pitchFamily="2" charset="-122"/>
            </a:endParaRPr>
          </a:p>
        </p:txBody>
      </p:sp>
      <p:sp>
        <p:nvSpPr>
          <p:cNvPr id="34828" name="文本框 16">
            <a:extLst>
              <a:ext uri="{FF2B5EF4-FFF2-40B4-BE49-F238E27FC236}">
                <a16:creationId xmlns:a16="http://schemas.microsoft.com/office/drawing/2014/main" id="{AF8E5E4B-649A-587F-8261-560F0B869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280988"/>
            <a:ext cx="1722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/>
              <a:t>关键技术</a:t>
            </a:r>
          </a:p>
        </p:txBody>
      </p:sp>
      <p:grpSp>
        <p:nvGrpSpPr>
          <p:cNvPr id="34829" name="组合 20">
            <a:extLst>
              <a:ext uri="{FF2B5EF4-FFF2-40B4-BE49-F238E27FC236}">
                <a16:creationId xmlns:a16="http://schemas.microsoft.com/office/drawing/2014/main" id="{492DA591-AC0E-261F-21D7-2ADAAA4917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4325" y="277813"/>
            <a:ext cx="468313" cy="468312"/>
            <a:chOff x="1928879" y="1944350"/>
            <a:chExt cx="1129689" cy="1129689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2866780-CB90-3381-9AA3-3D616B64DAB8}"/>
                </a:ext>
              </a:extLst>
            </p:cNvPr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002060"/>
                </a:solidFill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5C0486A-7C85-05B5-A316-9800B166C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4818" y="2105187"/>
              <a:ext cx="658665" cy="792697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pic>
        <p:nvPicPr>
          <p:cNvPr id="34830" name="图片 15">
            <a:extLst>
              <a:ext uri="{FF2B5EF4-FFF2-40B4-BE49-F238E27FC236}">
                <a16:creationId xmlns:a16="http://schemas.microsoft.com/office/drawing/2014/main" id="{2E25990B-57B5-8AE3-3F8A-D4C34C1C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-20638"/>
            <a:ext cx="1531937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答辩6[兼容模式]" id="{BBCC09E0-968F-B844-BB67-B51952A12F06}" vid="{4D9A6F8E-664B-D049-9761-5A640DCE948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1938</TotalTime>
  <Words>2131</Words>
  <Application>Microsoft Macintosh PowerPoint</Application>
  <PresentationFormat>全屏显示(16:9)</PresentationFormat>
  <Paragraphs>163</Paragraphs>
  <Slides>23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微软雅黑</vt:lpstr>
      <vt:lpstr>Söhne</vt:lpstr>
      <vt:lpstr>Nexa Light</vt:lpstr>
      <vt:lpstr>微软雅黑 Light</vt:lpstr>
      <vt:lpstr>Impact</vt:lpstr>
      <vt:lpstr>Calibri</vt:lpstr>
      <vt:lpstr>微软雅黑</vt:lpstr>
      <vt:lpstr>华文楷体</vt:lpstr>
      <vt:lpstr>OpenSans_Regular</vt:lpstr>
      <vt:lpstr>Times New Roman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2245130891@qq.com</dc:creator>
  <cp:lastModifiedBy>宸恺 胡</cp:lastModifiedBy>
  <cp:revision>20</cp:revision>
  <dcterms:created xsi:type="dcterms:W3CDTF">2023-11-29T12:50:08Z</dcterms:created>
  <dcterms:modified xsi:type="dcterms:W3CDTF">2023-12-01T06:29:22Z</dcterms:modified>
</cp:coreProperties>
</file>